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slide" Target="slides/slide37.xml"/><Relationship Id="rId41" Type="http://schemas.openxmlformats.org/officeDocument/2006/relationships/slide" Target="slides/slide36.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jp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g>
</file>

<file path=ppt/media/image33.png>
</file>

<file path=ppt/media/image34.png>
</file>

<file path=ppt/media/image35.png>
</file>

<file path=ppt/media/image36.png>
</file>

<file path=ppt/media/image37.png>
</file>

<file path=ppt/media/image38.png>
</file>

<file path=ppt/media/image39.jpg>
</file>

<file path=ppt/media/image4.jpg>
</file>

<file path=ppt/media/image40.png>
</file>

<file path=ppt/media/image41.jpg>
</file>

<file path=ppt/media/image42.png>
</file>

<file path=ppt/media/image43.jpg>
</file>

<file path=ppt/media/image44.png>
</file>

<file path=ppt/media/image45.png>
</file>

<file path=ppt/media/image46.jpg>
</file>

<file path=ppt/media/image47.png>
</file>

<file path=ppt/media/image48.png>
</file>

<file path=ppt/media/image49.pn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e50f0311da_0_7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e50f0311da_0_7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e50f0311da_0_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e50f0311da_0_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e6858c05af_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e6858c05af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e50f0311da_0_76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e50f0311da_0_7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e6858c05af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e6858c05af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e6858c05af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e6858c05af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e6858c05af_2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e6858c05af_2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e6858c05af_2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e6858c05af_2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e6858c05af_2_13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e6858c05af_2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e50f0311da_0_76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e50f0311da_0_7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e50f0311da_0_68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e50f0311da_0_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e7749e8d19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e7749e8d19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e7749e8d19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e7749e8d19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e7749e8d19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e7749e8d19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e7749e8d19_2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e7749e8d19_2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e7749e8d19_2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e7749e8d19_2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e7749e8d19_2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e7749e8d19_2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e638763a16_0_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e638763a1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e638763a1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e638763a1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e6858c05af_2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e6858c05af_2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e6858c05af_2_14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e6858c05af_2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e50f0311da_0_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e50f0311da_0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e6858c05af_2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e6858c05af_2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e6858c05af_2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e6858c05af_2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e6858c05af_2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e6858c05af_2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e6858c05af_2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e6858c05af_2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e6858c05af_2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e6858c05af_2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e6858c05af_2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e6858c05af_2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e50f0311da_0_59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e50f0311da_0_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e7749e8d19_2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e7749e8d19_2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e50f0311da_0_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e50f0311da_0_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e50f0311da_0_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e50f0311da_0_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e638763a16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e638763a16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e6858c05af_2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e6858c05af_2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e6858c05af_2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e6858c05af_2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e50f0311da_0_88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e50f0311da_0_8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1700185" y="1991850"/>
            <a:ext cx="5807400" cy="1159800"/>
          </a:xfrm>
          <a:prstGeom prst="rect">
            <a:avLst/>
          </a:prstGeom>
        </p:spPr>
        <p:txBody>
          <a:bodyPr anchorCtr="0" anchor="ctr" bIns="91425" lIns="91425" spcFirstLastPara="1" rIns="91425" wrap="square" tIns="91425">
            <a:noAutofit/>
          </a:bodyPr>
          <a:lstStyle>
            <a:lvl1pPr lvl="0">
              <a:spcBef>
                <a:spcPts val="0"/>
              </a:spcBef>
              <a:spcAft>
                <a:spcPts val="0"/>
              </a:spcAft>
              <a:buSzPts val="5800"/>
              <a:buNone/>
              <a:defRPr b="1" sz="5800"/>
            </a:lvl1pPr>
            <a:lvl2pPr lvl="1">
              <a:spcBef>
                <a:spcPts val="0"/>
              </a:spcBef>
              <a:spcAft>
                <a:spcPts val="0"/>
              </a:spcAft>
              <a:buSzPts val="5800"/>
              <a:buNone/>
              <a:defRPr b="1" sz="5800"/>
            </a:lvl2pPr>
            <a:lvl3pPr lvl="2">
              <a:spcBef>
                <a:spcPts val="0"/>
              </a:spcBef>
              <a:spcAft>
                <a:spcPts val="0"/>
              </a:spcAft>
              <a:buSzPts val="5800"/>
              <a:buNone/>
              <a:defRPr b="1" sz="5800"/>
            </a:lvl3pPr>
            <a:lvl4pPr lvl="3">
              <a:spcBef>
                <a:spcPts val="0"/>
              </a:spcBef>
              <a:spcAft>
                <a:spcPts val="0"/>
              </a:spcAft>
              <a:buSzPts val="5800"/>
              <a:buNone/>
              <a:defRPr b="1" sz="5800"/>
            </a:lvl4pPr>
            <a:lvl5pPr lvl="4">
              <a:spcBef>
                <a:spcPts val="0"/>
              </a:spcBef>
              <a:spcAft>
                <a:spcPts val="0"/>
              </a:spcAft>
              <a:buSzPts val="5800"/>
              <a:buNone/>
              <a:defRPr b="1" sz="5800"/>
            </a:lvl5pPr>
            <a:lvl6pPr lvl="5">
              <a:spcBef>
                <a:spcPts val="0"/>
              </a:spcBef>
              <a:spcAft>
                <a:spcPts val="0"/>
              </a:spcAft>
              <a:buSzPts val="5800"/>
              <a:buNone/>
              <a:defRPr b="1" sz="5800"/>
            </a:lvl6pPr>
            <a:lvl7pPr lvl="6">
              <a:spcBef>
                <a:spcPts val="0"/>
              </a:spcBef>
              <a:spcAft>
                <a:spcPts val="0"/>
              </a:spcAft>
              <a:buSzPts val="5800"/>
              <a:buNone/>
              <a:defRPr b="1" sz="5800"/>
            </a:lvl7pPr>
            <a:lvl8pPr lvl="7">
              <a:spcBef>
                <a:spcPts val="0"/>
              </a:spcBef>
              <a:spcAft>
                <a:spcPts val="0"/>
              </a:spcAft>
              <a:buSzPts val="5800"/>
              <a:buNone/>
              <a:defRPr b="1" sz="5800"/>
            </a:lvl8pPr>
            <a:lvl9pPr lvl="8">
              <a:spcBef>
                <a:spcPts val="0"/>
              </a:spcBef>
              <a:spcAft>
                <a:spcPts val="0"/>
              </a:spcAft>
              <a:buSzPts val="5800"/>
              <a:buNone/>
              <a:defRPr b="1" sz="5800"/>
            </a:lvl9pPr>
          </a:lstStyle>
          <a:p/>
        </p:txBody>
      </p:sp>
      <p:sp>
        <p:nvSpPr>
          <p:cNvPr id="11" name="Google Shape;11;p2"/>
          <p:cNvSpPr/>
          <p:nvPr/>
        </p:nvSpPr>
        <p:spPr>
          <a:xfrm>
            <a:off x="7337531" y="4630074"/>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790243" y="4182401"/>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893253" y="3333348"/>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771302" y="4923775"/>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386266" y="508134"/>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479460" y="2703980"/>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61540" y="643097"/>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507235" y="1080863"/>
            <a:ext cx="192600" cy="192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314019" y="3625322"/>
            <a:ext cx="144300" cy="1440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882858" y="4186761"/>
            <a:ext cx="144300" cy="1440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58313" y="1596559"/>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1396483" y="226428"/>
            <a:ext cx="192600" cy="192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17492" y="2000594"/>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425273" y="387880"/>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014029" y="4567546"/>
            <a:ext cx="192600" cy="192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omplete pattern">
  <p:cSld name="BLANK_1">
    <p:bg>
      <p:bgPr>
        <a:blipFill>
          <a:blip r:embed="rId2">
            <a:alphaModFix/>
          </a:blip>
          <a:stretch>
            <a:fillRect/>
          </a:stretch>
        </a:blipFill>
      </p:bgPr>
    </p:bg>
    <p:spTree>
      <p:nvGrpSpPr>
        <p:cNvPr id="63" name="Shape 63"/>
        <p:cNvGrpSpPr/>
        <p:nvPr/>
      </p:nvGrpSpPr>
      <p:grpSpPr>
        <a:xfrm>
          <a:off x="0" y="0"/>
          <a:ext cx="0" cy="0"/>
          <a:chOff x="0" y="0"/>
          <a:chExt cx="0" cy="0"/>
        </a:xfrm>
      </p:grpSpPr>
      <p:sp>
        <p:nvSpPr>
          <p:cNvPr id="64" name="Google Shape;64;p11"/>
          <p:cNvSpPr/>
          <p:nvPr/>
        </p:nvSpPr>
        <p:spPr>
          <a:xfrm>
            <a:off x="-26550" y="-14850"/>
            <a:ext cx="9197100" cy="5173200"/>
          </a:xfrm>
          <a:prstGeom prst="rect">
            <a:avLst/>
          </a:prstGeom>
          <a:solidFill>
            <a:srgbClr val="CFD8DC">
              <a:alpha val="49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1"/>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2">
  <p:cSld name="TITLE_2">
    <p:spTree>
      <p:nvGrpSpPr>
        <p:cNvPr id="66" name="Shape 66"/>
        <p:cNvGrpSpPr/>
        <p:nvPr/>
      </p:nvGrpSpPr>
      <p:grpSpPr>
        <a:xfrm>
          <a:off x="0" y="0"/>
          <a:ext cx="0" cy="0"/>
          <a:chOff x="0" y="0"/>
          <a:chExt cx="0" cy="0"/>
        </a:xfrm>
      </p:grpSpPr>
      <p:sp>
        <p:nvSpPr>
          <p:cNvPr id="67" name="Google Shape;67;p1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8" name="Google Shape;68;p1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9" name="Google Shape;69;p1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blipFill>
          <a:blip r:embed="rId2">
            <a:alphaModFix/>
          </a:blip>
          <a:stretch>
            <a:fillRect/>
          </a:stretch>
        </a:blipFill>
      </p:bgPr>
    </p:bg>
    <p:spTree>
      <p:nvGrpSpPr>
        <p:cNvPr id="26" name="Shape 26"/>
        <p:cNvGrpSpPr/>
        <p:nvPr/>
      </p:nvGrpSpPr>
      <p:grpSpPr>
        <a:xfrm>
          <a:off x="0" y="0"/>
          <a:ext cx="0" cy="0"/>
          <a:chOff x="0" y="0"/>
          <a:chExt cx="0" cy="0"/>
        </a:xfrm>
      </p:grpSpPr>
      <p:sp>
        <p:nvSpPr>
          <p:cNvPr id="27" name="Google Shape;27;p3"/>
          <p:cNvSpPr txBox="1"/>
          <p:nvPr>
            <p:ph type="ctrTitle"/>
          </p:nvPr>
        </p:nvSpPr>
        <p:spPr>
          <a:xfrm>
            <a:off x="1546025" y="1754794"/>
            <a:ext cx="5832600" cy="1159800"/>
          </a:xfrm>
          <a:prstGeom prst="rect">
            <a:avLst/>
          </a:prstGeom>
        </p:spPr>
        <p:txBody>
          <a:bodyPr anchorCtr="0" anchor="b" bIns="91425" lIns="91425" spcFirstLastPara="1" rIns="91425" wrap="square" tIns="91425">
            <a:noAutofit/>
          </a:bodyPr>
          <a:lstStyle>
            <a:lvl1pPr lvl="0" rtl="0">
              <a:spcBef>
                <a:spcPts val="0"/>
              </a:spcBef>
              <a:spcAft>
                <a:spcPts val="0"/>
              </a:spcAft>
              <a:buSzPts val="4400"/>
              <a:buNone/>
              <a:defRPr b="1" sz="4400"/>
            </a:lvl1pPr>
            <a:lvl2pPr lvl="1" rtl="0">
              <a:spcBef>
                <a:spcPts val="0"/>
              </a:spcBef>
              <a:spcAft>
                <a:spcPts val="0"/>
              </a:spcAft>
              <a:buSzPts val="4400"/>
              <a:buNone/>
              <a:defRPr b="1" sz="4400"/>
            </a:lvl2pPr>
            <a:lvl3pPr lvl="2" rtl="0">
              <a:spcBef>
                <a:spcPts val="0"/>
              </a:spcBef>
              <a:spcAft>
                <a:spcPts val="0"/>
              </a:spcAft>
              <a:buSzPts val="4400"/>
              <a:buNone/>
              <a:defRPr b="1" sz="4400"/>
            </a:lvl3pPr>
            <a:lvl4pPr lvl="3" rtl="0">
              <a:spcBef>
                <a:spcPts val="0"/>
              </a:spcBef>
              <a:spcAft>
                <a:spcPts val="0"/>
              </a:spcAft>
              <a:buSzPts val="4400"/>
              <a:buNone/>
              <a:defRPr b="1" sz="4400"/>
            </a:lvl4pPr>
            <a:lvl5pPr lvl="4" rtl="0">
              <a:spcBef>
                <a:spcPts val="0"/>
              </a:spcBef>
              <a:spcAft>
                <a:spcPts val="0"/>
              </a:spcAft>
              <a:buSzPts val="4400"/>
              <a:buNone/>
              <a:defRPr b="1" sz="4400"/>
            </a:lvl5pPr>
            <a:lvl6pPr lvl="5" rtl="0">
              <a:spcBef>
                <a:spcPts val="0"/>
              </a:spcBef>
              <a:spcAft>
                <a:spcPts val="0"/>
              </a:spcAft>
              <a:buSzPts val="4400"/>
              <a:buNone/>
              <a:defRPr b="1" sz="4400"/>
            </a:lvl6pPr>
            <a:lvl7pPr lvl="6" rtl="0">
              <a:spcBef>
                <a:spcPts val="0"/>
              </a:spcBef>
              <a:spcAft>
                <a:spcPts val="0"/>
              </a:spcAft>
              <a:buSzPts val="4400"/>
              <a:buNone/>
              <a:defRPr b="1" sz="4400"/>
            </a:lvl7pPr>
            <a:lvl8pPr lvl="7" rtl="0">
              <a:spcBef>
                <a:spcPts val="0"/>
              </a:spcBef>
              <a:spcAft>
                <a:spcPts val="0"/>
              </a:spcAft>
              <a:buSzPts val="4400"/>
              <a:buNone/>
              <a:defRPr b="1" sz="4400"/>
            </a:lvl8pPr>
            <a:lvl9pPr lvl="8" rtl="0">
              <a:spcBef>
                <a:spcPts val="0"/>
              </a:spcBef>
              <a:spcAft>
                <a:spcPts val="0"/>
              </a:spcAft>
              <a:buSzPts val="4400"/>
              <a:buNone/>
              <a:defRPr b="1" sz="4400"/>
            </a:lvl9pPr>
          </a:lstStyle>
          <a:p/>
        </p:txBody>
      </p:sp>
      <p:sp>
        <p:nvSpPr>
          <p:cNvPr id="28" name="Google Shape;28;p3"/>
          <p:cNvSpPr txBox="1"/>
          <p:nvPr>
            <p:ph idx="1" type="subTitle"/>
          </p:nvPr>
        </p:nvSpPr>
        <p:spPr>
          <a:xfrm>
            <a:off x="1546025" y="3011511"/>
            <a:ext cx="5832600" cy="784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3"/>
              </a:buClr>
              <a:buSzPts val="3000"/>
              <a:buNone/>
              <a:defRPr>
                <a:solidFill>
                  <a:schemeClr val="accent3"/>
                </a:solidFill>
              </a:defRPr>
            </a:lvl1pPr>
            <a:lvl2pPr lvl="1" rtl="0">
              <a:spcBef>
                <a:spcPts val="0"/>
              </a:spcBef>
              <a:spcAft>
                <a:spcPts val="0"/>
              </a:spcAft>
              <a:buClr>
                <a:schemeClr val="accent3"/>
              </a:buClr>
              <a:buSzPts val="3000"/>
              <a:buNone/>
              <a:defRPr sz="3000">
                <a:solidFill>
                  <a:schemeClr val="accent3"/>
                </a:solidFill>
              </a:defRPr>
            </a:lvl2pPr>
            <a:lvl3pPr lvl="2" rtl="0">
              <a:spcBef>
                <a:spcPts val="0"/>
              </a:spcBef>
              <a:spcAft>
                <a:spcPts val="0"/>
              </a:spcAft>
              <a:buClr>
                <a:schemeClr val="accent3"/>
              </a:buClr>
              <a:buSzPts val="3000"/>
              <a:buNone/>
              <a:defRPr sz="3000">
                <a:solidFill>
                  <a:schemeClr val="accent3"/>
                </a:solidFill>
              </a:defRPr>
            </a:lvl3pPr>
            <a:lvl4pPr lvl="3" rtl="0">
              <a:spcBef>
                <a:spcPts val="0"/>
              </a:spcBef>
              <a:spcAft>
                <a:spcPts val="0"/>
              </a:spcAft>
              <a:buClr>
                <a:schemeClr val="accent3"/>
              </a:buClr>
              <a:buSzPts val="3000"/>
              <a:buNone/>
              <a:defRPr sz="3000">
                <a:solidFill>
                  <a:schemeClr val="accent3"/>
                </a:solidFill>
              </a:defRPr>
            </a:lvl4pPr>
            <a:lvl5pPr lvl="4" rtl="0">
              <a:spcBef>
                <a:spcPts val="0"/>
              </a:spcBef>
              <a:spcAft>
                <a:spcPts val="0"/>
              </a:spcAft>
              <a:buClr>
                <a:schemeClr val="accent3"/>
              </a:buClr>
              <a:buSzPts val="3000"/>
              <a:buNone/>
              <a:defRPr sz="3000">
                <a:solidFill>
                  <a:schemeClr val="accent3"/>
                </a:solidFill>
              </a:defRPr>
            </a:lvl5pPr>
            <a:lvl6pPr lvl="5" rtl="0">
              <a:spcBef>
                <a:spcPts val="0"/>
              </a:spcBef>
              <a:spcAft>
                <a:spcPts val="0"/>
              </a:spcAft>
              <a:buClr>
                <a:schemeClr val="accent3"/>
              </a:buClr>
              <a:buSzPts val="3000"/>
              <a:buNone/>
              <a:defRPr sz="3000">
                <a:solidFill>
                  <a:schemeClr val="accent3"/>
                </a:solidFill>
              </a:defRPr>
            </a:lvl6pPr>
            <a:lvl7pPr lvl="6" rtl="0">
              <a:spcBef>
                <a:spcPts val="0"/>
              </a:spcBef>
              <a:spcAft>
                <a:spcPts val="0"/>
              </a:spcAft>
              <a:buClr>
                <a:schemeClr val="accent3"/>
              </a:buClr>
              <a:buSzPts val="3000"/>
              <a:buNone/>
              <a:defRPr sz="3000">
                <a:solidFill>
                  <a:schemeClr val="accent3"/>
                </a:solidFill>
              </a:defRPr>
            </a:lvl7pPr>
            <a:lvl8pPr lvl="7" rtl="0">
              <a:spcBef>
                <a:spcPts val="0"/>
              </a:spcBef>
              <a:spcAft>
                <a:spcPts val="0"/>
              </a:spcAft>
              <a:buClr>
                <a:schemeClr val="accent3"/>
              </a:buClr>
              <a:buSzPts val="3000"/>
              <a:buNone/>
              <a:defRPr sz="3000">
                <a:solidFill>
                  <a:schemeClr val="accent3"/>
                </a:solidFill>
              </a:defRPr>
            </a:lvl8pPr>
            <a:lvl9pPr lvl="8" rtl="0">
              <a:spcBef>
                <a:spcPts val="0"/>
              </a:spcBef>
              <a:spcAft>
                <a:spcPts val="0"/>
              </a:spcAft>
              <a:buClr>
                <a:schemeClr val="accent3"/>
              </a:buClr>
              <a:buSzPts val="3000"/>
              <a:buNone/>
              <a:defRPr sz="3000">
                <a:solidFill>
                  <a:schemeClr val="accent3"/>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29" name="Shape 29"/>
        <p:cNvGrpSpPr/>
        <p:nvPr/>
      </p:nvGrpSpPr>
      <p:grpSpPr>
        <a:xfrm>
          <a:off x="0" y="0"/>
          <a:ext cx="0" cy="0"/>
          <a:chOff x="0" y="0"/>
          <a:chExt cx="0" cy="0"/>
        </a:xfrm>
      </p:grpSpPr>
      <p:pic>
        <p:nvPicPr>
          <p:cNvPr id="30" name="Google Shape;30;p4"/>
          <p:cNvPicPr preferRelativeResize="0"/>
          <p:nvPr/>
        </p:nvPicPr>
        <p:blipFill rotWithShape="1">
          <a:blip r:embed="rId2">
            <a:alphaModFix/>
          </a:blip>
          <a:srcRect b="0" l="19" r="19" t="0"/>
          <a:stretch/>
        </p:blipFill>
        <p:spPr>
          <a:xfrm flipH="1" rot="10800000">
            <a:off x="5952" y="0"/>
            <a:ext cx="9140602" cy="5143500"/>
          </a:xfrm>
          <a:prstGeom prst="rect">
            <a:avLst/>
          </a:prstGeom>
          <a:noFill/>
          <a:ln>
            <a:noFill/>
          </a:ln>
        </p:spPr>
      </p:pic>
      <p:sp>
        <p:nvSpPr>
          <p:cNvPr id="31" name="Google Shape;31;p4"/>
          <p:cNvSpPr txBox="1"/>
          <p:nvPr>
            <p:ph idx="1" type="body"/>
          </p:nvPr>
        </p:nvSpPr>
        <p:spPr>
          <a:xfrm>
            <a:off x="1215300" y="1723650"/>
            <a:ext cx="6713400" cy="819900"/>
          </a:xfrm>
          <a:prstGeom prst="rect">
            <a:avLst/>
          </a:prstGeom>
        </p:spPr>
        <p:txBody>
          <a:bodyPr anchorCtr="0" anchor="t" bIns="91425" lIns="91425" spcFirstLastPara="1" rIns="91425" wrap="square" tIns="91425">
            <a:noAutofit/>
          </a:bodyPr>
          <a:lstStyle>
            <a:lvl1pPr indent="-457200" lvl="0" marL="457200" rtl="0" algn="ctr">
              <a:spcBef>
                <a:spcPts val="600"/>
              </a:spcBef>
              <a:spcAft>
                <a:spcPts val="0"/>
              </a:spcAft>
              <a:buClr>
                <a:schemeClr val="dk1"/>
              </a:buClr>
              <a:buSzPts val="3600"/>
              <a:buChar char="◎"/>
              <a:defRPr i="1" sz="3600"/>
            </a:lvl1pPr>
            <a:lvl2pPr indent="-457200" lvl="1" marL="914400" rtl="0" algn="ctr">
              <a:spcBef>
                <a:spcPts val="0"/>
              </a:spcBef>
              <a:spcAft>
                <a:spcPts val="0"/>
              </a:spcAft>
              <a:buClr>
                <a:schemeClr val="dk1"/>
              </a:buClr>
              <a:buSzPts val="3600"/>
              <a:buChar char="○"/>
              <a:defRPr i="1" sz="3600"/>
            </a:lvl2pPr>
            <a:lvl3pPr indent="-457200" lvl="2" marL="1371600" rtl="0" algn="ctr">
              <a:spcBef>
                <a:spcPts val="0"/>
              </a:spcBef>
              <a:spcAft>
                <a:spcPts val="0"/>
              </a:spcAft>
              <a:buClr>
                <a:schemeClr val="dk1"/>
              </a:buClr>
              <a:buSzPts val="3600"/>
              <a:buChar char="◉"/>
              <a:defRPr i="1" sz="3600"/>
            </a:lvl3pPr>
            <a:lvl4pPr indent="-457200" lvl="3" marL="1828800" rtl="0" algn="ctr">
              <a:spcBef>
                <a:spcPts val="0"/>
              </a:spcBef>
              <a:spcAft>
                <a:spcPts val="0"/>
              </a:spcAft>
              <a:buSzPts val="3600"/>
              <a:buChar char="●"/>
              <a:defRPr i="1" sz="3600"/>
            </a:lvl4pPr>
            <a:lvl5pPr indent="-457200" lvl="4" marL="2286000" rtl="0" algn="ctr">
              <a:spcBef>
                <a:spcPts val="0"/>
              </a:spcBef>
              <a:spcAft>
                <a:spcPts val="0"/>
              </a:spcAft>
              <a:buSzPts val="3600"/>
              <a:buChar char="○"/>
              <a:defRPr i="1" sz="3600"/>
            </a:lvl5pPr>
            <a:lvl6pPr indent="-457200" lvl="5" marL="2743200" rtl="0" algn="ctr">
              <a:spcBef>
                <a:spcPts val="0"/>
              </a:spcBef>
              <a:spcAft>
                <a:spcPts val="0"/>
              </a:spcAft>
              <a:buSzPts val="3600"/>
              <a:buChar char="■"/>
              <a:defRPr i="1" sz="3600"/>
            </a:lvl6pPr>
            <a:lvl7pPr indent="-457200" lvl="6" marL="3200400" rtl="0" algn="ctr">
              <a:spcBef>
                <a:spcPts val="0"/>
              </a:spcBef>
              <a:spcAft>
                <a:spcPts val="0"/>
              </a:spcAft>
              <a:buSzPts val="3600"/>
              <a:buChar char="●"/>
              <a:defRPr i="1" sz="3600"/>
            </a:lvl7pPr>
            <a:lvl8pPr indent="-457200" lvl="7" marL="3657600" rtl="0" algn="ctr">
              <a:spcBef>
                <a:spcPts val="0"/>
              </a:spcBef>
              <a:spcAft>
                <a:spcPts val="0"/>
              </a:spcAft>
              <a:buSzPts val="3600"/>
              <a:buChar char="○"/>
              <a:defRPr i="1" sz="3600"/>
            </a:lvl8pPr>
            <a:lvl9pPr indent="-457200" lvl="8" marL="4114800" algn="ctr">
              <a:spcBef>
                <a:spcPts val="0"/>
              </a:spcBef>
              <a:spcAft>
                <a:spcPts val="0"/>
              </a:spcAft>
              <a:buSzPts val="3600"/>
              <a:buChar char="■"/>
              <a:defRPr i="1" sz="3600"/>
            </a:lvl9pPr>
          </a:lstStyle>
          <a:p/>
        </p:txBody>
      </p:sp>
      <p:grpSp>
        <p:nvGrpSpPr>
          <p:cNvPr id="32" name="Google Shape;32;p4"/>
          <p:cNvGrpSpPr/>
          <p:nvPr/>
        </p:nvGrpSpPr>
        <p:grpSpPr>
          <a:xfrm>
            <a:off x="3839646" y="782918"/>
            <a:ext cx="1464573" cy="842707"/>
            <a:chOff x="3593400" y="1729675"/>
            <a:chExt cx="1957200" cy="1123610"/>
          </a:xfrm>
        </p:grpSpPr>
        <p:sp>
          <p:nvSpPr>
            <p:cNvPr id="33" name="Google Shape;33;p4"/>
            <p:cNvSpPr txBox="1"/>
            <p:nvPr/>
          </p:nvSpPr>
          <p:spPr>
            <a:xfrm>
              <a:off x="3593400" y="1729675"/>
              <a:ext cx="1957200" cy="87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6000">
                  <a:solidFill>
                    <a:schemeClr val="accent1"/>
                  </a:solidFill>
                  <a:latin typeface="Source Sans Pro"/>
                  <a:ea typeface="Source Sans Pro"/>
                  <a:cs typeface="Source Sans Pro"/>
                  <a:sym typeface="Source Sans Pro"/>
                </a:rPr>
                <a:t>“</a:t>
              </a:r>
              <a:endParaRPr b="1" sz="6000">
                <a:solidFill>
                  <a:schemeClr val="accent1"/>
                </a:solidFill>
                <a:latin typeface="Source Sans Pro"/>
                <a:ea typeface="Source Sans Pro"/>
                <a:cs typeface="Source Sans Pro"/>
                <a:sym typeface="Source Sans Pro"/>
              </a:endParaRPr>
            </a:p>
          </p:txBody>
        </p:sp>
        <p:sp>
          <p:nvSpPr>
            <p:cNvPr id="34" name="Google Shape;34;p4"/>
            <p:cNvSpPr/>
            <p:nvPr/>
          </p:nvSpPr>
          <p:spPr>
            <a:xfrm>
              <a:off x="4025400" y="1760085"/>
              <a:ext cx="1093200" cy="1093200"/>
            </a:xfrm>
            <a:prstGeom prst="ellipse">
              <a:avLst/>
            </a:prstGeom>
            <a:noFill/>
            <a:ln cap="flat" cmpd="sng" w="9525">
              <a:solidFill>
                <a:srgbClr val="CFD8DC"/>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4190700" y="1925385"/>
              <a:ext cx="762600" cy="762600"/>
            </a:xfrm>
            <a:prstGeom prst="ellipse">
              <a:avLst/>
            </a:prstGeom>
            <a:noFill/>
            <a:ln cap="flat" cmpd="sng" w="19050">
              <a:solidFill>
                <a:srgbClr val="CFD8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6" name="Google Shape;36;p4"/>
          <p:cNvCxnSpPr>
            <a:endCxn id="34" idx="1"/>
          </p:cNvCxnSpPr>
          <p:nvPr/>
        </p:nvCxnSpPr>
        <p:spPr>
          <a:xfrm>
            <a:off x="3750511" y="390297"/>
            <a:ext cx="532200" cy="535500"/>
          </a:xfrm>
          <a:prstGeom prst="straightConnector1">
            <a:avLst/>
          </a:prstGeom>
          <a:noFill/>
          <a:ln cap="flat" cmpd="sng" w="9525">
            <a:solidFill>
              <a:srgbClr val="CFD8DC"/>
            </a:solidFill>
            <a:prstDash val="solid"/>
            <a:round/>
            <a:headEnd len="med" w="med" type="none"/>
            <a:tailEnd len="med" w="med" type="none"/>
          </a:ln>
        </p:spPr>
      </p:cxnSp>
      <p:cxnSp>
        <p:nvCxnSpPr>
          <p:cNvPr id="37" name="Google Shape;37;p4"/>
          <p:cNvCxnSpPr/>
          <p:nvPr/>
        </p:nvCxnSpPr>
        <p:spPr>
          <a:xfrm rot="10800000">
            <a:off x="4362902" y="436125"/>
            <a:ext cx="209100" cy="369600"/>
          </a:xfrm>
          <a:prstGeom prst="straightConnector1">
            <a:avLst/>
          </a:prstGeom>
          <a:noFill/>
          <a:ln cap="flat" cmpd="sng" w="9525">
            <a:solidFill>
              <a:srgbClr val="CFD8DC"/>
            </a:solidFill>
            <a:prstDash val="solid"/>
            <a:round/>
            <a:headEnd len="med" w="med" type="none"/>
            <a:tailEnd len="med" w="med" type="none"/>
          </a:ln>
        </p:spPr>
      </p:cxnSp>
      <p:cxnSp>
        <p:nvCxnSpPr>
          <p:cNvPr id="38" name="Google Shape;38;p4"/>
          <p:cNvCxnSpPr/>
          <p:nvPr/>
        </p:nvCxnSpPr>
        <p:spPr>
          <a:xfrm flipH="1" rot="10800000">
            <a:off x="4704510" y="351930"/>
            <a:ext cx="347100" cy="474600"/>
          </a:xfrm>
          <a:prstGeom prst="straightConnector1">
            <a:avLst/>
          </a:prstGeom>
          <a:noFill/>
          <a:ln cap="flat" cmpd="sng" w="9525">
            <a:solidFill>
              <a:srgbClr val="CFD8DC"/>
            </a:solidFill>
            <a:prstDash val="solid"/>
            <a:round/>
            <a:headEnd len="med" w="med" type="none"/>
            <a:tailEnd len="med" w="med" type="none"/>
          </a:ln>
        </p:spPr>
      </p:cxnSp>
      <p:sp>
        <p:nvSpPr>
          <p:cNvPr id="39" name="Google Shape;39;p4"/>
          <p:cNvSpPr txBox="1"/>
          <p:nvPr>
            <p:ph idx="12" type="sldNum"/>
          </p:nvPr>
        </p:nvSpPr>
        <p:spPr>
          <a:xfrm>
            <a:off x="-87" y="4749844"/>
            <a:ext cx="9144000" cy="393600"/>
          </a:xfrm>
          <a:prstGeom prst="rect">
            <a:avLst/>
          </a:prstGeom>
        </p:spPr>
        <p:txBody>
          <a:bodyPr anchorCtr="0" anchor="t" bIns="91425" lIns="91425" spcFirstLastPara="1" rIns="91425" wrap="square" tIns="91425">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40" name="Shape 40"/>
        <p:cNvGrpSpPr/>
        <p:nvPr/>
      </p:nvGrpSpPr>
      <p:grpSpPr>
        <a:xfrm>
          <a:off x="0" y="0"/>
          <a:ext cx="0" cy="0"/>
          <a:chOff x="0" y="0"/>
          <a:chExt cx="0" cy="0"/>
        </a:xfrm>
      </p:grpSpPr>
      <p:sp>
        <p:nvSpPr>
          <p:cNvPr id="41" name="Google Shape;41;p5"/>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2" name="Google Shape;42;p5"/>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lvl1pPr indent="-381000" lvl="0" marL="457200">
              <a:spcBef>
                <a:spcPts val="600"/>
              </a:spcBef>
              <a:spcAft>
                <a:spcPts val="0"/>
              </a:spcAft>
              <a:buSzPts val="2400"/>
              <a:buChar char="◎"/>
              <a:defRPr sz="2400"/>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81000" lvl="3" marL="1828800">
              <a:spcBef>
                <a:spcPts val="0"/>
              </a:spcBef>
              <a:spcAft>
                <a:spcPts val="0"/>
              </a:spcAft>
              <a:buSzPts val="2400"/>
              <a:buChar char="●"/>
              <a:defRPr sz="2400"/>
            </a:lvl4pPr>
            <a:lvl5pPr indent="-381000" lvl="4" marL="2286000">
              <a:spcBef>
                <a:spcPts val="0"/>
              </a:spcBef>
              <a:spcAft>
                <a:spcPts val="0"/>
              </a:spcAft>
              <a:buSzPts val="2400"/>
              <a:buChar char="○"/>
              <a:defRPr sz="2400"/>
            </a:lvl5pPr>
            <a:lvl6pPr indent="-381000" lvl="5" marL="2743200">
              <a:spcBef>
                <a:spcPts val="0"/>
              </a:spcBef>
              <a:spcAft>
                <a:spcPts val="0"/>
              </a:spcAft>
              <a:buSzPts val="2400"/>
              <a:buChar char="■"/>
              <a:defRPr sz="2400"/>
            </a:lvl6pPr>
            <a:lvl7pPr indent="-381000" lvl="6" marL="3200400">
              <a:spcBef>
                <a:spcPts val="0"/>
              </a:spcBef>
              <a:spcAft>
                <a:spcPts val="0"/>
              </a:spcAft>
              <a:buSzPts val="2400"/>
              <a:buChar char="●"/>
              <a:defRPr sz="2400"/>
            </a:lvl7pPr>
            <a:lvl8pPr indent="-381000" lvl="7" marL="3657600">
              <a:spcBef>
                <a:spcPts val="0"/>
              </a:spcBef>
              <a:spcAft>
                <a:spcPts val="0"/>
              </a:spcAft>
              <a:buSzPts val="2400"/>
              <a:buChar char="○"/>
              <a:defRPr sz="2400"/>
            </a:lvl8pPr>
            <a:lvl9pPr indent="-381000" lvl="8" marL="4114800">
              <a:spcBef>
                <a:spcPts val="0"/>
              </a:spcBef>
              <a:spcAft>
                <a:spcPts val="0"/>
              </a:spcAft>
              <a:buSzPts val="2400"/>
              <a:buChar char="■"/>
              <a:defRPr sz="2400"/>
            </a:lvl9pPr>
          </a:lstStyle>
          <a:p/>
        </p:txBody>
      </p:sp>
      <p:sp>
        <p:nvSpPr>
          <p:cNvPr id="43" name="Google Shape;43;p5"/>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44" name="Shape 44"/>
        <p:cNvGrpSpPr/>
        <p:nvPr/>
      </p:nvGrpSpPr>
      <p:grpSpPr>
        <a:xfrm>
          <a:off x="0" y="0"/>
          <a:ext cx="0" cy="0"/>
          <a:chOff x="0" y="0"/>
          <a:chExt cx="0" cy="0"/>
        </a:xfrm>
      </p:grpSpPr>
      <p:sp>
        <p:nvSpPr>
          <p:cNvPr id="45" name="Google Shape;45;p6"/>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6" name="Google Shape;46;p6"/>
          <p:cNvSpPr txBox="1"/>
          <p:nvPr>
            <p:ph idx="1" type="body"/>
          </p:nvPr>
        </p:nvSpPr>
        <p:spPr>
          <a:xfrm>
            <a:off x="786137" y="1200150"/>
            <a:ext cx="3675300" cy="3725700"/>
          </a:xfrm>
          <a:prstGeom prst="rect">
            <a:avLst/>
          </a:prstGeom>
        </p:spPr>
        <p:txBody>
          <a:bodyPr anchorCtr="0" anchor="t" bIns="91425" lIns="91425" spcFirstLastPara="1" rIns="91425" wrap="square" tIns="91425">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47" name="Google Shape;47;p6"/>
          <p:cNvSpPr txBox="1"/>
          <p:nvPr>
            <p:ph idx="2" type="body"/>
          </p:nvPr>
        </p:nvSpPr>
        <p:spPr>
          <a:xfrm>
            <a:off x="4682659" y="1200150"/>
            <a:ext cx="3675300" cy="3725700"/>
          </a:xfrm>
          <a:prstGeom prst="rect">
            <a:avLst/>
          </a:prstGeom>
        </p:spPr>
        <p:txBody>
          <a:bodyPr anchorCtr="0" anchor="t" bIns="91425" lIns="91425" spcFirstLastPara="1" rIns="91425" wrap="square" tIns="91425">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48" name="Google Shape;48;p6"/>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49" name="Shape 49"/>
        <p:cNvGrpSpPr/>
        <p:nvPr/>
      </p:nvGrpSpPr>
      <p:grpSpPr>
        <a:xfrm>
          <a:off x="0" y="0"/>
          <a:ext cx="0" cy="0"/>
          <a:chOff x="0" y="0"/>
          <a:chExt cx="0" cy="0"/>
        </a:xfrm>
      </p:grpSpPr>
      <p:sp>
        <p:nvSpPr>
          <p:cNvPr id="50" name="Google Shape;50;p7"/>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p:txBody>
      </p:sp>
      <p:sp>
        <p:nvSpPr>
          <p:cNvPr id="51" name="Google Shape;51;p7"/>
          <p:cNvSpPr txBox="1"/>
          <p:nvPr>
            <p:ph idx="1" type="body"/>
          </p:nvPr>
        </p:nvSpPr>
        <p:spPr>
          <a:xfrm>
            <a:off x="786150" y="1200150"/>
            <a:ext cx="2419800" cy="37257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52" name="Google Shape;52;p7"/>
          <p:cNvSpPr txBox="1"/>
          <p:nvPr>
            <p:ph idx="2" type="body"/>
          </p:nvPr>
        </p:nvSpPr>
        <p:spPr>
          <a:xfrm>
            <a:off x="3329992" y="1200150"/>
            <a:ext cx="2419800" cy="37257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53" name="Google Shape;53;p7"/>
          <p:cNvSpPr txBox="1"/>
          <p:nvPr>
            <p:ph idx="3" type="body"/>
          </p:nvPr>
        </p:nvSpPr>
        <p:spPr>
          <a:xfrm>
            <a:off x="5873834" y="1200150"/>
            <a:ext cx="2419800" cy="37257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54" name="Google Shape;54;p7"/>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55" name="Shape 55"/>
        <p:cNvGrpSpPr/>
        <p:nvPr/>
      </p:nvGrpSpPr>
      <p:grpSpPr>
        <a:xfrm>
          <a:off x="0" y="0"/>
          <a:ext cx="0" cy="0"/>
          <a:chOff x="0" y="0"/>
          <a:chExt cx="0" cy="0"/>
        </a:xfrm>
      </p:grpSpPr>
      <p:sp>
        <p:nvSpPr>
          <p:cNvPr id="56" name="Google Shape;56;p8"/>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57" name="Google Shape;57;p8"/>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58" name="Shape 58"/>
        <p:cNvGrpSpPr/>
        <p:nvPr/>
      </p:nvGrpSpPr>
      <p:grpSpPr>
        <a:xfrm>
          <a:off x="0" y="0"/>
          <a:ext cx="0" cy="0"/>
          <a:chOff x="0" y="0"/>
          <a:chExt cx="0" cy="0"/>
        </a:xfrm>
      </p:grpSpPr>
      <p:sp>
        <p:nvSpPr>
          <p:cNvPr id="59" name="Google Shape;59;p9"/>
          <p:cNvSpPr txBox="1"/>
          <p:nvPr>
            <p:ph idx="1" type="body"/>
          </p:nvPr>
        </p:nvSpPr>
        <p:spPr>
          <a:xfrm>
            <a:off x="457200" y="4055343"/>
            <a:ext cx="8229600" cy="3687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800"/>
              <a:buNone/>
              <a:defRPr sz="1800"/>
            </a:lvl1pPr>
          </a:lstStyle>
          <a:p/>
        </p:txBody>
      </p:sp>
      <p:sp>
        <p:nvSpPr>
          <p:cNvPr id="60" name="Google Shape;60;p9"/>
          <p:cNvSpPr txBox="1"/>
          <p:nvPr>
            <p:ph idx="12" type="sldNum"/>
          </p:nvPr>
        </p:nvSpPr>
        <p:spPr>
          <a:xfrm>
            <a:off x="-92" y="4749844"/>
            <a:ext cx="9144000" cy="393600"/>
          </a:xfrm>
          <a:prstGeom prst="rect">
            <a:avLst/>
          </a:prstGeom>
        </p:spPr>
        <p:txBody>
          <a:bodyPr anchorCtr="0" anchor="t" bIns="91425" lIns="91425" spcFirstLastPara="1" rIns="91425" wrap="square" tIns="91425">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blipFill>
          <a:blip r:embed="rId2">
            <a:alphaModFix/>
          </a:blip>
          <a:stretch>
            <a:fillRect/>
          </a:stretch>
        </a:blipFill>
      </p:bgPr>
    </p:bg>
    <p:spTree>
      <p:nvGrpSpPr>
        <p:cNvPr id="61" name="Shape 61"/>
        <p:cNvGrpSpPr/>
        <p:nvPr/>
      </p:nvGrpSpPr>
      <p:grpSpPr>
        <a:xfrm>
          <a:off x="0" y="0"/>
          <a:ext cx="0" cy="0"/>
          <a:chOff x="0" y="0"/>
          <a:chExt cx="0" cy="0"/>
        </a:xfrm>
      </p:grpSpPr>
      <p:sp>
        <p:nvSpPr>
          <p:cNvPr id="62" name="Google Shape;62;p10"/>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8.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86150" y="308120"/>
            <a:ext cx="7571700" cy="7026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1pPr>
            <a:lvl2pPr lvl="1">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2pPr>
            <a:lvl3pPr lvl="2">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3pPr>
            <a:lvl4pPr lvl="3">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4pPr>
            <a:lvl5pPr lvl="4">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5pPr>
            <a:lvl6pPr lvl="5">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6pPr>
            <a:lvl7pPr lvl="6">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7pPr>
            <a:lvl8pPr lvl="7">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8pPr>
            <a:lvl9pPr lvl="8">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9pPr>
          </a:lstStyle>
          <a:p/>
        </p:txBody>
      </p:sp>
      <p:sp>
        <p:nvSpPr>
          <p:cNvPr id="7" name="Google Shape;7;p1"/>
          <p:cNvSpPr txBox="1"/>
          <p:nvPr>
            <p:ph idx="1" type="body"/>
          </p:nvPr>
        </p:nvSpPr>
        <p:spPr>
          <a:xfrm>
            <a:off x="786150" y="1261700"/>
            <a:ext cx="7571700" cy="35736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accent4"/>
              </a:buClr>
              <a:buSzPts val="3000"/>
              <a:buFont typeface="Source Sans Pro"/>
              <a:buChar char="◎"/>
              <a:defRPr sz="3000">
                <a:solidFill>
                  <a:schemeClr val="dk1"/>
                </a:solidFill>
                <a:latin typeface="Source Sans Pro"/>
                <a:ea typeface="Source Sans Pro"/>
                <a:cs typeface="Source Sans Pro"/>
                <a:sym typeface="Source Sans Pro"/>
              </a:defRPr>
            </a:lvl1pPr>
            <a:lvl2pPr indent="-381000" lvl="1" marL="9144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2pPr>
            <a:lvl3pPr indent="-381000" lvl="2" marL="13716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3pPr>
            <a:lvl4pPr indent="-342900" lvl="3" marL="18288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indent="-342900" lvl="4" marL="22860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indent="-342900" lvl="5" marL="27432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indent="-342900" lvl="6" marL="32004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indent="-342900" lvl="7" marL="36576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indent="-342900" lvl="8" marL="41148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p:txBody>
      </p:sp>
      <p:sp>
        <p:nvSpPr>
          <p:cNvPr id="8" name="Google Shape;8;p1"/>
          <p:cNvSpPr txBox="1"/>
          <p:nvPr>
            <p:ph idx="12" type="sldNum"/>
          </p:nvPr>
        </p:nvSpPr>
        <p:spPr>
          <a:xfrm>
            <a:off x="8404384" y="4749851"/>
            <a:ext cx="548700" cy="393600"/>
          </a:xfrm>
          <a:prstGeom prst="rect">
            <a:avLst/>
          </a:prstGeom>
          <a:noFill/>
          <a:ln>
            <a:noFill/>
          </a:ln>
        </p:spPr>
        <p:txBody>
          <a:bodyPr anchorCtr="0" anchor="t" bIns="91425" lIns="91425" spcFirstLastPara="1" rIns="91425" wrap="square" tIns="91425">
            <a:noAutofit/>
          </a:bodyPr>
          <a:lstStyle>
            <a:lvl1pPr lvl="0" algn="r">
              <a:buNone/>
              <a:defRPr b="1" sz="1300">
                <a:solidFill>
                  <a:schemeClr val="accent1"/>
                </a:solidFill>
                <a:latin typeface="Source Sans Pro"/>
                <a:ea typeface="Source Sans Pro"/>
                <a:cs typeface="Source Sans Pro"/>
                <a:sym typeface="Source Sans Pro"/>
              </a:defRPr>
            </a:lvl1pPr>
            <a:lvl2pPr lvl="1" algn="r">
              <a:buNone/>
              <a:defRPr b="1" sz="1300">
                <a:solidFill>
                  <a:schemeClr val="accent1"/>
                </a:solidFill>
                <a:latin typeface="Source Sans Pro"/>
                <a:ea typeface="Source Sans Pro"/>
                <a:cs typeface="Source Sans Pro"/>
                <a:sym typeface="Source Sans Pro"/>
              </a:defRPr>
            </a:lvl2pPr>
            <a:lvl3pPr lvl="2" algn="r">
              <a:buNone/>
              <a:defRPr b="1" sz="1300">
                <a:solidFill>
                  <a:schemeClr val="accent1"/>
                </a:solidFill>
                <a:latin typeface="Source Sans Pro"/>
                <a:ea typeface="Source Sans Pro"/>
                <a:cs typeface="Source Sans Pro"/>
                <a:sym typeface="Source Sans Pro"/>
              </a:defRPr>
            </a:lvl3pPr>
            <a:lvl4pPr lvl="3" algn="r">
              <a:buNone/>
              <a:defRPr b="1" sz="1300">
                <a:solidFill>
                  <a:schemeClr val="accent1"/>
                </a:solidFill>
                <a:latin typeface="Source Sans Pro"/>
                <a:ea typeface="Source Sans Pro"/>
                <a:cs typeface="Source Sans Pro"/>
                <a:sym typeface="Source Sans Pro"/>
              </a:defRPr>
            </a:lvl4pPr>
            <a:lvl5pPr lvl="4" algn="r">
              <a:buNone/>
              <a:defRPr b="1" sz="1300">
                <a:solidFill>
                  <a:schemeClr val="accent1"/>
                </a:solidFill>
                <a:latin typeface="Source Sans Pro"/>
                <a:ea typeface="Source Sans Pro"/>
                <a:cs typeface="Source Sans Pro"/>
                <a:sym typeface="Source Sans Pro"/>
              </a:defRPr>
            </a:lvl5pPr>
            <a:lvl6pPr lvl="5" algn="r">
              <a:buNone/>
              <a:defRPr b="1" sz="1300">
                <a:solidFill>
                  <a:schemeClr val="accent1"/>
                </a:solidFill>
                <a:latin typeface="Source Sans Pro"/>
                <a:ea typeface="Source Sans Pro"/>
                <a:cs typeface="Source Sans Pro"/>
                <a:sym typeface="Source Sans Pro"/>
              </a:defRPr>
            </a:lvl6pPr>
            <a:lvl7pPr lvl="6" algn="r">
              <a:buNone/>
              <a:defRPr b="1" sz="1300">
                <a:solidFill>
                  <a:schemeClr val="accent1"/>
                </a:solidFill>
                <a:latin typeface="Source Sans Pro"/>
                <a:ea typeface="Source Sans Pro"/>
                <a:cs typeface="Source Sans Pro"/>
                <a:sym typeface="Source Sans Pro"/>
              </a:defRPr>
            </a:lvl7pPr>
            <a:lvl8pPr lvl="7" algn="r">
              <a:buNone/>
              <a:defRPr b="1" sz="1300">
                <a:solidFill>
                  <a:schemeClr val="accent1"/>
                </a:solidFill>
                <a:latin typeface="Source Sans Pro"/>
                <a:ea typeface="Source Sans Pro"/>
                <a:cs typeface="Source Sans Pro"/>
                <a:sym typeface="Source Sans Pro"/>
              </a:defRPr>
            </a:lvl8pPr>
            <a:lvl9pPr lvl="8" algn="r">
              <a:buNone/>
              <a:defRPr b="1" sz="1300">
                <a:solidFill>
                  <a:schemeClr val="accent1"/>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latin typeface="Roboto Slab"/>
              <a:ea typeface="Roboto Slab"/>
              <a:cs typeface="Roboto Slab"/>
              <a:sym typeface="Roboto Slab"/>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hyperlink" Target="https://github.com/google/patents-public-data" TargetMode="External"/><Relationship Id="rId4" Type="http://schemas.openxmlformats.org/officeDocument/2006/relationships/image" Target="../media/image3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hyperlink" Target="https://github.com/GabeAspir/Patent-Prior-Art-Finder" TargetMode="External"/><Relationship Id="rId4" Type="http://schemas.openxmlformats.org/officeDocument/2006/relationships/image" Target="../media/image19.png"/><Relationship Id="rId5" Type="http://schemas.openxmlformats.org/officeDocument/2006/relationships/image" Target="../media/image29.png"/><Relationship Id="rId6" Type="http://schemas.openxmlformats.org/officeDocument/2006/relationships/image" Target="../media/image2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hyperlink" Target="https://colab.research.google.com/notebooks/basic_features_overview.ipynb" TargetMode="External"/><Relationship Id="rId4" Type="http://schemas.openxmlformats.org/officeDocument/2006/relationships/image" Target="../media/image29.png"/><Relationship Id="rId5"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30.png"/><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2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hyperlink" Target="https://github.com/GabeAspir/Patent-Prior-Art-Finder/tree/main/1st%20Stage%20Development" TargetMode="External"/><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hyperlink" Target="https://github.com/GabeAspir/Patent-Prior-Art-Finder/blob/main/Older%20Versions/_DevPatentPriorArtFinder.py" TargetMode="External"/><Relationship Id="rId4" Type="http://schemas.openxmlformats.org/officeDocument/2006/relationships/hyperlink" Target="https://github.com/GabeAspir/Patent-Prior-Art-Finder/blob/main/documentation/Stage_1_Documentation_The_Official_Patent_Prior_Art_Finder.ipynb" TargetMode="External"/><Relationship Id="rId5" Type="http://schemas.openxmlformats.org/officeDocument/2006/relationships/image" Target="../media/image4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hyperlink" Target="https://github.com/GabeAspir/Patent-Prior-Art-Finder/blob/main/Older%20Versions/_DevNLTKPatentPriorArtFinder.py" TargetMode="External"/><Relationship Id="rId4" Type="http://schemas.openxmlformats.org/officeDocument/2006/relationships/hyperlink" Target="https://github.com/GabeAspir/Patent-Prior-Art-Finder/tree/main/2nd%20Stage%20Development" TargetMode="External"/><Relationship Id="rId5" Type="http://schemas.openxmlformats.org/officeDocument/2006/relationships/image" Target="../media/image31.png"/><Relationship Id="rId6" Type="http://schemas.openxmlformats.org/officeDocument/2006/relationships/image" Target="../media/image46.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hyperlink" Target="https://radimrehurek.com/gensim/auto_examples/core/run_core_concepts.html#sphx-glr-auto-examples-core-run-core-concepts-py" TargetMode="External"/><Relationship Id="rId4" Type="http://schemas.openxmlformats.org/officeDocument/2006/relationships/image" Target="../media/image3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35.png"/><Relationship Id="rId4" Type="http://schemas.openxmlformats.org/officeDocument/2006/relationships/image" Target="../media/image3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45.png"/><Relationship Id="rId4" Type="http://schemas.openxmlformats.org/officeDocument/2006/relationships/image" Target="../media/image32.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36.png"/><Relationship Id="rId4" Type="http://schemas.openxmlformats.org/officeDocument/2006/relationships/image" Target="../media/image48.png"/><Relationship Id="rId5" Type="http://schemas.openxmlformats.org/officeDocument/2006/relationships/image" Target="../media/image41.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3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 Id="rId3" Type="http://schemas.openxmlformats.org/officeDocument/2006/relationships/hyperlink" Target="https://pandas.pydata.org/about/" TargetMode="External"/><Relationship Id="rId4" Type="http://schemas.openxmlformats.org/officeDocument/2006/relationships/image" Target="../media/image37.png"/><Relationship Id="rId5" Type="http://schemas.openxmlformats.org/officeDocument/2006/relationships/image" Target="../media/image4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 Id="rId3" Type="http://schemas.openxmlformats.org/officeDocument/2006/relationships/hyperlink" Target="https://scikit-learn.org/stable/index.html" TargetMode="External"/><Relationship Id="rId4" Type="http://schemas.openxmlformats.org/officeDocument/2006/relationships/image" Target="../media/image4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 Id="rId3" Type="http://schemas.openxmlformats.org/officeDocument/2006/relationships/hyperlink" Target="https://numpy.org/about/" TargetMode="External"/><Relationship Id="rId4" Type="http://schemas.openxmlformats.org/officeDocument/2006/relationships/image" Target="../media/image4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hyperlink" Target="https://www.nltk.org/" TargetMode="External"/><Relationship Id="rId4" Type="http://schemas.openxmlformats.org/officeDocument/2006/relationships/image" Target="../media/image4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 Id="rId3" Type="http://schemas.openxmlformats.org/officeDocument/2006/relationships/hyperlink" Target="https://radimrehurek.com/gensim/intro.html" TargetMode="External"/><Relationship Id="rId4" Type="http://schemas.openxmlformats.org/officeDocument/2006/relationships/image" Target="../media/image50.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6.xml"/><Relationship Id="rId3" Type="http://schemas.openxmlformats.org/officeDocument/2006/relationships/hyperlink" Target="http://linkedin.com/in/gabriel-aspir-b402ba207" TargetMode="External"/><Relationship Id="rId4" Type="http://schemas.openxmlformats.org/officeDocument/2006/relationships/hyperlink" Target="https://www.linkedin.com/in/ephraim-meiri-781615217/" TargetMode="External"/><Relationship Id="rId5" Type="http://schemas.openxmlformats.org/officeDocument/2006/relationships/hyperlink" Target="https://www.linkedin.com/in/zach-fish/"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2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5.png"/><Relationship Id="rId4" Type="http://schemas.openxmlformats.org/officeDocument/2006/relationships/image" Target="../media/image17.jpg"/><Relationship Id="rId5" Type="http://schemas.openxmlformats.org/officeDocument/2006/relationships/image" Target="../media/image1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1" Type="http://schemas.openxmlformats.org/officeDocument/2006/relationships/image" Target="../media/image20.png"/><Relationship Id="rId10" Type="http://schemas.openxmlformats.org/officeDocument/2006/relationships/image" Target="../media/image43.jpg"/><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hyperlink" Target="http://linkedin.com/in/gabriel-aspir-b402ba207" TargetMode="External"/><Relationship Id="rId4" Type="http://schemas.openxmlformats.org/officeDocument/2006/relationships/hyperlink" Target="http://www.zachary.fish" TargetMode="External"/><Relationship Id="rId9" Type="http://schemas.openxmlformats.org/officeDocument/2006/relationships/image" Target="../media/image18.jpg"/><Relationship Id="rId5" Type="http://schemas.openxmlformats.org/officeDocument/2006/relationships/hyperlink" Target="https://dicta.org.il/" TargetMode="External"/><Relationship Id="rId6" Type="http://schemas.openxmlformats.org/officeDocument/2006/relationships/hyperlink" Target="https://tikkoun-sofrim.firebaseapp.com/en/htr" TargetMode="External"/><Relationship Id="rId7" Type="http://schemas.openxmlformats.org/officeDocument/2006/relationships/hyperlink" Target="http://www.rabbiniccitations.jewishstudies.digitalscholarship.brown.edu/" TargetMode="External"/><Relationship Id="rId8" Type="http://schemas.openxmlformats.org/officeDocument/2006/relationships/hyperlink" Target="https://www.linkedin.com/in/ephraim-meiri-781615217/"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 Patent Prior Art Finder</a:t>
            </a:r>
            <a:endParaRPr/>
          </a:p>
        </p:txBody>
      </p:sp>
      <p:sp>
        <p:nvSpPr>
          <p:cNvPr id="75" name="Google Shape;7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None/>
            </a:pPr>
            <a:r>
              <a:rPr lang="en"/>
              <a:t>Developed b</a:t>
            </a:r>
            <a:r>
              <a:rPr lang="en"/>
              <a:t>y: Gabriel Aspir, Zach Fish, Ephraim Meiri</a:t>
            </a:r>
            <a:endParaRPr/>
          </a:p>
          <a:p>
            <a:pPr indent="0" lvl="0" marL="0" rtl="0" algn="ctr">
              <a:spcBef>
                <a:spcPts val="600"/>
              </a:spcBef>
              <a:spcAft>
                <a:spcPts val="0"/>
              </a:spcAft>
              <a:buNone/>
            </a:pPr>
            <a:r>
              <a:rPr lang="en"/>
              <a:t>Mentored by: Dave Feltenberger</a:t>
            </a:r>
            <a:endParaRPr/>
          </a:p>
          <a:p>
            <a:pPr indent="0" lvl="0" marL="0" rtl="0" algn="ctr">
              <a:spcBef>
                <a:spcPts val="600"/>
              </a:spcBef>
              <a:spcAft>
                <a:spcPts val="0"/>
              </a:spcAft>
              <a:buNone/>
            </a:pPr>
            <a:r>
              <a:rPr lang="en"/>
              <a:t>Summer, 2021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2"/>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About our mentor:</a:t>
            </a:r>
            <a:endParaRPr sz="2800"/>
          </a:p>
        </p:txBody>
      </p:sp>
      <p:sp>
        <p:nvSpPr>
          <p:cNvPr id="146" name="Google Shape;146;p22"/>
          <p:cNvSpPr txBox="1"/>
          <p:nvPr>
            <p:ph idx="1" type="body"/>
          </p:nvPr>
        </p:nvSpPr>
        <p:spPr>
          <a:xfrm>
            <a:off x="786150" y="1109300"/>
            <a:ext cx="7571700" cy="3573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a:t>Dave Feltenberger is currently a Senior Staff Software Engineer at Google and leads a group in Google Maps. He also spearheaded Google’s </a:t>
            </a:r>
            <a:r>
              <a:rPr lang="en" sz="2000" u="sng">
                <a:solidFill>
                  <a:schemeClr val="hlink"/>
                </a:solidFill>
                <a:hlinkClick r:id="rId3"/>
              </a:rPr>
              <a:t>automated patent landscaping technology</a:t>
            </a:r>
            <a:r>
              <a:rPr lang="en" sz="2000"/>
              <a:t>. Dave, with his industry-leading knowledge on the subject, guided us to create our very own PPAF.</a:t>
            </a:r>
            <a:endParaRPr sz="2000"/>
          </a:p>
        </p:txBody>
      </p:sp>
      <p:pic>
        <p:nvPicPr>
          <p:cNvPr id="147" name="Google Shape;147;p22"/>
          <p:cNvPicPr preferRelativeResize="0"/>
          <p:nvPr/>
        </p:nvPicPr>
        <p:blipFill>
          <a:blip r:embed="rId4">
            <a:alphaModFix/>
          </a:blip>
          <a:stretch>
            <a:fillRect/>
          </a:stretch>
        </p:blipFill>
        <p:spPr>
          <a:xfrm>
            <a:off x="3355437" y="2720176"/>
            <a:ext cx="2433126" cy="22822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3"/>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Github URL</a:t>
            </a:r>
            <a:endParaRPr sz="2800"/>
          </a:p>
        </p:txBody>
      </p:sp>
      <p:sp>
        <p:nvSpPr>
          <p:cNvPr id="153" name="Google Shape;153;p23"/>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u="sng">
                <a:solidFill>
                  <a:schemeClr val="hlink"/>
                </a:solidFill>
                <a:hlinkClick r:id="rId3"/>
              </a:rPr>
              <a:t>https://github.com/GabeAspir/Patent-Prior-Art-Finder</a:t>
            </a:r>
            <a:endParaRPr sz="2000"/>
          </a:p>
          <a:p>
            <a:pPr indent="0" lvl="0" marL="0" rtl="0" algn="l">
              <a:spcBef>
                <a:spcPts val="600"/>
              </a:spcBef>
              <a:spcAft>
                <a:spcPts val="0"/>
              </a:spcAft>
              <a:buNone/>
            </a:pPr>
            <a:r>
              <a:rPr lang="en" sz="2000"/>
              <a:t>	To access this tool for your own personal usage, clone the above github repository onto your local machine, and access the Colab Notebook entitled -</a:t>
            </a:r>
            <a:endParaRPr sz="2000"/>
          </a:p>
          <a:p>
            <a:pPr indent="0" lvl="0" marL="0" rtl="0" algn="l">
              <a:spcBef>
                <a:spcPts val="600"/>
              </a:spcBef>
              <a:spcAft>
                <a:spcPts val="0"/>
              </a:spcAft>
              <a:buNone/>
            </a:pPr>
            <a:r>
              <a:rPr b="1" lang="en" sz="2000">
                <a:solidFill>
                  <a:schemeClr val="accent2"/>
                </a:solidFill>
              </a:rPr>
              <a:t>Prior_Art_Finder_Front_End.ipynb</a:t>
            </a:r>
            <a:endParaRPr b="1" sz="2000">
              <a:solidFill>
                <a:schemeClr val="accent2"/>
              </a:solidFill>
            </a:endParaRPr>
          </a:p>
          <a:p>
            <a:pPr indent="0" lvl="0" marL="0" rtl="0" algn="l">
              <a:spcBef>
                <a:spcPts val="600"/>
              </a:spcBef>
              <a:spcAft>
                <a:spcPts val="0"/>
              </a:spcAft>
              <a:buNone/>
            </a:pPr>
            <a:r>
              <a:rPr lang="en" sz="2000"/>
              <a:t>And click on the			  b button at the top.</a:t>
            </a:r>
            <a:endParaRPr/>
          </a:p>
        </p:txBody>
      </p:sp>
      <p:pic>
        <p:nvPicPr>
          <p:cNvPr id="154" name="Google Shape;154;p23"/>
          <p:cNvPicPr preferRelativeResize="0"/>
          <p:nvPr/>
        </p:nvPicPr>
        <p:blipFill>
          <a:blip r:embed="rId4">
            <a:alphaModFix/>
          </a:blip>
          <a:stretch>
            <a:fillRect/>
          </a:stretch>
        </p:blipFill>
        <p:spPr>
          <a:xfrm>
            <a:off x="3351563" y="74423"/>
            <a:ext cx="2440875" cy="1349750"/>
          </a:xfrm>
          <a:prstGeom prst="rect">
            <a:avLst/>
          </a:prstGeom>
          <a:noFill/>
          <a:ln>
            <a:noFill/>
          </a:ln>
        </p:spPr>
      </p:pic>
      <p:pic>
        <p:nvPicPr>
          <p:cNvPr id="155" name="Google Shape;155;p23"/>
          <p:cNvPicPr preferRelativeResize="0"/>
          <p:nvPr/>
        </p:nvPicPr>
        <p:blipFill>
          <a:blip r:embed="rId5">
            <a:alphaModFix/>
          </a:blip>
          <a:stretch>
            <a:fillRect/>
          </a:stretch>
        </p:blipFill>
        <p:spPr>
          <a:xfrm>
            <a:off x="152400" y="4987700"/>
            <a:ext cx="19889" cy="3400"/>
          </a:xfrm>
          <a:prstGeom prst="rect">
            <a:avLst/>
          </a:prstGeom>
          <a:noFill/>
          <a:ln>
            <a:noFill/>
          </a:ln>
        </p:spPr>
      </p:pic>
      <p:pic>
        <p:nvPicPr>
          <p:cNvPr id="156" name="Google Shape;156;p23"/>
          <p:cNvPicPr preferRelativeResize="0"/>
          <p:nvPr/>
        </p:nvPicPr>
        <p:blipFill>
          <a:blip r:embed="rId6">
            <a:alphaModFix/>
          </a:blip>
          <a:stretch>
            <a:fillRect/>
          </a:stretch>
        </p:blipFill>
        <p:spPr>
          <a:xfrm>
            <a:off x="2603225" y="3145525"/>
            <a:ext cx="1316400" cy="4295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4"/>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Colab</a:t>
            </a:r>
            <a:endParaRPr sz="2800"/>
          </a:p>
        </p:txBody>
      </p:sp>
      <p:sp>
        <p:nvSpPr>
          <p:cNvPr id="162" name="Google Shape;162;p24"/>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2000">
                <a:solidFill>
                  <a:schemeClr val="accent2"/>
                </a:solidFill>
              </a:rPr>
              <a:t>Prior_Art_Finder_Front_End.ipynb</a:t>
            </a:r>
            <a:endParaRPr sz="2000"/>
          </a:p>
          <a:p>
            <a:pPr indent="457200" lvl="0" marL="0" rtl="0" algn="l">
              <a:spcBef>
                <a:spcPts val="600"/>
              </a:spcBef>
              <a:spcAft>
                <a:spcPts val="0"/>
              </a:spcAft>
              <a:buNone/>
            </a:pPr>
            <a:r>
              <a:rPr lang="en" sz="2000"/>
              <a:t>The .ipynb extension stands for “ipython notebook”. There are multiple ways to access these files, such as Colab or Jupyter. We’ve chosen to use Colab as our mode of operating for its simplicity, it’s data-science driven development style, and for its heightened integration with other Google-related products.</a:t>
            </a:r>
            <a:endParaRPr sz="2000"/>
          </a:p>
          <a:p>
            <a:pPr indent="457200" lvl="0" marL="0" rtl="0" algn="l">
              <a:spcBef>
                <a:spcPts val="600"/>
              </a:spcBef>
              <a:spcAft>
                <a:spcPts val="0"/>
              </a:spcAft>
              <a:buNone/>
            </a:pPr>
            <a:r>
              <a:t/>
            </a:r>
            <a:endParaRPr sz="2000"/>
          </a:p>
          <a:p>
            <a:pPr indent="457200" lvl="0" marL="0" rtl="0" algn="l">
              <a:spcBef>
                <a:spcPts val="600"/>
              </a:spcBef>
              <a:spcAft>
                <a:spcPts val="0"/>
              </a:spcAft>
              <a:buNone/>
            </a:pPr>
            <a:r>
              <a:rPr lang="en" sz="1800"/>
              <a:t>If you’ve never used Colab notebooks before, here’s a link to get started: </a:t>
            </a:r>
            <a:r>
              <a:rPr lang="en" sz="1700" u="sng">
                <a:solidFill>
                  <a:schemeClr val="hlink"/>
                </a:solidFill>
                <a:hlinkClick r:id="rId3"/>
              </a:rPr>
              <a:t>https://colab.research.google.com/notebooks/basic_features_overview.ipynb</a:t>
            </a:r>
            <a:r>
              <a:rPr lang="en" sz="1700"/>
              <a:t> </a:t>
            </a:r>
            <a:endParaRPr sz="1700"/>
          </a:p>
        </p:txBody>
      </p:sp>
      <p:pic>
        <p:nvPicPr>
          <p:cNvPr id="163" name="Google Shape;163;p24"/>
          <p:cNvPicPr preferRelativeResize="0"/>
          <p:nvPr/>
        </p:nvPicPr>
        <p:blipFill>
          <a:blip r:embed="rId4">
            <a:alphaModFix/>
          </a:blip>
          <a:stretch>
            <a:fillRect/>
          </a:stretch>
        </p:blipFill>
        <p:spPr>
          <a:xfrm>
            <a:off x="152400" y="4987700"/>
            <a:ext cx="19889" cy="3400"/>
          </a:xfrm>
          <a:prstGeom prst="rect">
            <a:avLst/>
          </a:prstGeom>
          <a:noFill/>
          <a:ln>
            <a:noFill/>
          </a:ln>
        </p:spPr>
      </p:pic>
      <p:pic>
        <p:nvPicPr>
          <p:cNvPr id="164" name="Google Shape;164;p24"/>
          <p:cNvPicPr preferRelativeResize="0"/>
          <p:nvPr/>
        </p:nvPicPr>
        <p:blipFill>
          <a:blip r:embed="rId5">
            <a:alphaModFix/>
          </a:blip>
          <a:stretch>
            <a:fillRect/>
          </a:stretch>
        </p:blipFill>
        <p:spPr>
          <a:xfrm>
            <a:off x="3941150" y="28575"/>
            <a:ext cx="1261700" cy="1261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5"/>
          <p:cNvSpPr txBox="1"/>
          <p:nvPr>
            <p:ph type="ctrTitle"/>
          </p:nvPr>
        </p:nvSpPr>
        <p:spPr>
          <a:xfrm>
            <a:off x="1546025" y="1754794"/>
            <a:ext cx="58326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sz="6000">
              <a:solidFill>
                <a:schemeClr val="accent4"/>
              </a:solidFill>
            </a:endParaRPr>
          </a:p>
          <a:p>
            <a:pPr indent="0" lvl="0" marL="0" rtl="0" algn="l">
              <a:spcBef>
                <a:spcPts val="0"/>
              </a:spcBef>
              <a:spcAft>
                <a:spcPts val="0"/>
              </a:spcAft>
              <a:buNone/>
            </a:pPr>
            <a:r>
              <a:rPr lang="en"/>
              <a:t>System Features &amp; Functionality</a:t>
            </a:r>
            <a:endParaRPr/>
          </a:p>
        </p:txBody>
      </p:sp>
      <p:sp>
        <p:nvSpPr>
          <p:cNvPr id="170" name="Google Shape;170;p25"/>
          <p:cNvSpPr txBox="1"/>
          <p:nvPr>
            <p:ph idx="4294967295"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6"/>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Features</a:t>
            </a:r>
            <a:endParaRPr sz="2800"/>
          </a:p>
        </p:txBody>
      </p:sp>
      <p:sp>
        <p:nvSpPr>
          <p:cNvPr id="176" name="Google Shape;176;p26"/>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p>
            <a:pPr indent="457200" lvl="0" marL="0" rtl="0" algn="l">
              <a:spcBef>
                <a:spcPts val="600"/>
              </a:spcBef>
              <a:spcAft>
                <a:spcPts val="0"/>
              </a:spcAft>
              <a:buNone/>
            </a:pPr>
            <a:r>
              <a:rPr lang="en" sz="2000">
                <a:solidFill>
                  <a:srgbClr val="008000"/>
                </a:solidFill>
              </a:rPr>
              <a:t>To run code in Colab, all you have to do is click </a:t>
            </a:r>
            <a:r>
              <a:rPr lang="en" sz="2000">
                <a:solidFill>
                  <a:srgbClr val="008000"/>
                </a:solidFill>
              </a:rPr>
              <a:t>the</a:t>
            </a:r>
            <a:r>
              <a:rPr lang="en" sz="2000">
                <a:solidFill>
                  <a:srgbClr val="008000"/>
                </a:solidFill>
              </a:rPr>
              <a:t> little arrow next to the code block you’d like to run:</a:t>
            </a:r>
            <a:endParaRPr sz="2000">
              <a:solidFill>
                <a:srgbClr val="008000"/>
              </a:solidFill>
            </a:endParaRPr>
          </a:p>
          <a:p>
            <a:pPr indent="457200" lvl="0" marL="0" rtl="0" algn="l">
              <a:spcBef>
                <a:spcPts val="600"/>
              </a:spcBef>
              <a:spcAft>
                <a:spcPts val="0"/>
              </a:spcAft>
              <a:buNone/>
            </a:pPr>
            <a:r>
              <a:t/>
            </a:r>
            <a:endParaRPr sz="2000"/>
          </a:p>
          <a:p>
            <a:pPr indent="457200" lvl="0" marL="0" rtl="0" algn="l">
              <a:spcBef>
                <a:spcPts val="600"/>
              </a:spcBef>
              <a:spcAft>
                <a:spcPts val="0"/>
              </a:spcAft>
              <a:buNone/>
            </a:pPr>
            <a:r>
              <a:t/>
            </a:r>
            <a:endParaRPr sz="2000"/>
          </a:p>
          <a:p>
            <a:pPr indent="457200" lvl="0" marL="0" rtl="0" algn="l">
              <a:spcBef>
                <a:spcPts val="600"/>
              </a:spcBef>
              <a:spcAft>
                <a:spcPts val="0"/>
              </a:spcAft>
              <a:buNone/>
            </a:pPr>
            <a:r>
              <a:rPr lang="en" sz="2000">
                <a:solidFill>
                  <a:srgbClr val="008000"/>
                </a:solidFill>
              </a:rPr>
              <a:t>Run the first two code blocks, and complete the instructions to authenticate yourself with a gmail account.</a:t>
            </a:r>
            <a:endParaRPr sz="2000">
              <a:solidFill>
                <a:srgbClr val="008000"/>
              </a:solidFill>
            </a:endParaRPr>
          </a:p>
          <a:p>
            <a:pPr indent="457200" lvl="0" marL="0" rtl="0" algn="l">
              <a:spcBef>
                <a:spcPts val="600"/>
              </a:spcBef>
              <a:spcAft>
                <a:spcPts val="0"/>
              </a:spcAft>
              <a:buNone/>
            </a:pPr>
            <a:r>
              <a:t/>
            </a:r>
            <a:endParaRPr sz="2000"/>
          </a:p>
        </p:txBody>
      </p:sp>
      <p:pic>
        <p:nvPicPr>
          <p:cNvPr id="177" name="Google Shape;177;p26"/>
          <p:cNvPicPr preferRelativeResize="0"/>
          <p:nvPr/>
        </p:nvPicPr>
        <p:blipFill rotWithShape="1">
          <a:blip r:embed="rId3">
            <a:alphaModFix/>
          </a:blip>
          <a:srcRect b="77280" l="8887" r="60155" t="17818"/>
          <a:stretch/>
        </p:blipFill>
        <p:spPr>
          <a:xfrm>
            <a:off x="1841900" y="2112050"/>
            <a:ext cx="3249925" cy="63032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7"/>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Features pt. 2</a:t>
            </a:r>
            <a:endParaRPr sz="2800"/>
          </a:p>
        </p:txBody>
      </p:sp>
      <p:sp>
        <p:nvSpPr>
          <p:cNvPr id="183" name="Google Shape;183;p27"/>
          <p:cNvSpPr txBox="1"/>
          <p:nvPr>
            <p:ph idx="1" type="body"/>
          </p:nvPr>
        </p:nvSpPr>
        <p:spPr>
          <a:xfrm>
            <a:off x="786150" y="847000"/>
            <a:ext cx="7571700" cy="3573600"/>
          </a:xfrm>
          <a:prstGeom prst="rect">
            <a:avLst/>
          </a:prstGeom>
        </p:spPr>
        <p:txBody>
          <a:bodyPr anchorCtr="0" anchor="t" bIns="91425" lIns="91425" spcFirstLastPara="1" rIns="91425" wrap="square" tIns="91425">
            <a:noAutofit/>
          </a:bodyPr>
          <a:lstStyle/>
          <a:p>
            <a:pPr indent="457200" lvl="0" marL="0" rtl="0" algn="l">
              <a:spcBef>
                <a:spcPts val="600"/>
              </a:spcBef>
              <a:spcAft>
                <a:spcPts val="0"/>
              </a:spcAft>
              <a:buNone/>
            </a:pPr>
            <a:r>
              <a:rPr lang="en" sz="2000"/>
              <a:t>Next, there are two ways to continue from here, either put your patent against our pretrained model with 4 million patents (as our demo does),</a:t>
            </a:r>
            <a:endParaRPr sz="2000"/>
          </a:p>
          <a:p>
            <a:pPr indent="0" lvl="0" marL="0" rtl="0" algn="l">
              <a:spcBef>
                <a:spcPts val="600"/>
              </a:spcBef>
              <a:spcAft>
                <a:spcPts val="0"/>
              </a:spcAft>
              <a:buNone/>
            </a:pPr>
            <a:r>
              <a:t/>
            </a:r>
            <a:endParaRPr sz="2000"/>
          </a:p>
          <a:p>
            <a:pPr indent="0" lvl="0" marL="0" rtl="0" algn="l">
              <a:spcBef>
                <a:spcPts val="600"/>
              </a:spcBef>
              <a:spcAft>
                <a:spcPts val="0"/>
              </a:spcAft>
              <a:buNone/>
            </a:pPr>
            <a:r>
              <a:t/>
            </a:r>
            <a:endParaRPr sz="2000"/>
          </a:p>
          <a:p>
            <a:pPr indent="457200" lvl="0" marL="0" rtl="0" algn="l">
              <a:spcBef>
                <a:spcPts val="600"/>
              </a:spcBef>
              <a:spcAft>
                <a:spcPts val="0"/>
              </a:spcAft>
              <a:buNone/>
            </a:pPr>
            <a:r>
              <a:rPr lang="en" sz="2000"/>
              <a:t>OR, you can </a:t>
            </a:r>
            <a:r>
              <a:rPr lang="en" sz="2000"/>
              <a:t>train your own model, just be prepared to have the program running in the background for quite some time. This will compare your patent to as many as you input.</a:t>
            </a:r>
            <a:endParaRPr sz="2000"/>
          </a:p>
          <a:p>
            <a:pPr indent="0" lvl="0" marL="0" rtl="0" algn="l">
              <a:spcBef>
                <a:spcPts val="600"/>
              </a:spcBef>
              <a:spcAft>
                <a:spcPts val="0"/>
              </a:spcAft>
              <a:buNone/>
            </a:pPr>
            <a:r>
              <a:rPr lang="en" sz="1800"/>
              <a:t>(The Google Cloud Public Patents data set</a:t>
            </a:r>
            <a:endParaRPr sz="1800"/>
          </a:p>
          <a:p>
            <a:pPr indent="0" lvl="0" marL="0" rtl="0" algn="l">
              <a:spcBef>
                <a:spcPts val="600"/>
              </a:spcBef>
              <a:spcAft>
                <a:spcPts val="0"/>
              </a:spcAft>
              <a:buNone/>
            </a:pPr>
            <a:r>
              <a:rPr lang="en" sz="1800"/>
              <a:t>has over </a:t>
            </a:r>
            <a:r>
              <a:rPr lang="en" sz="1800" u="sng"/>
              <a:t>180,000,000</a:t>
            </a:r>
            <a:r>
              <a:rPr lang="en" sz="1800"/>
              <a:t> patents in it!)</a:t>
            </a:r>
            <a:r>
              <a:rPr lang="en" sz="1800">
                <a:solidFill>
                  <a:schemeClr val="dk2"/>
                </a:solidFill>
              </a:rPr>
              <a:t>	</a:t>
            </a:r>
            <a:endParaRPr sz="1800">
              <a:solidFill>
                <a:schemeClr val="dk2"/>
              </a:solidFill>
            </a:endParaRPr>
          </a:p>
          <a:p>
            <a:pPr indent="457200" lvl="0" marL="0" rtl="0" algn="l">
              <a:spcBef>
                <a:spcPts val="600"/>
              </a:spcBef>
              <a:spcAft>
                <a:spcPts val="0"/>
              </a:spcAft>
              <a:buNone/>
            </a:pPr>
            <a:r>
              <a:t/>
            </a:r>
            <a:endParaRPr sz="2000"/>
          </a:p>
        </p:txBody>
      </p:sp>
      <p:pic>
        <p:nvPicPr>
          <p:cNvPr id="184" name="Google Shape;184;p27"/>
          <p:cNvPicPr preferRelativeResize="0"/>
          <p:nvPr/>
        </p:nvPicPr>
        <p:blipFill>
          <a:blip r:embed="rId3">
            <a:alphaModFix/>
          </a:blip>
          <a:stretch>
            <a:fillRect/>
          </a:stretch>
        </p:blipFill>
        <p:spPr>
          <a:xfrm>
            <a:off x="5860620" y="3459945"/>
            <a:ext cx="1214800" cy="1214825"/>
          </a:xfrm>
          <a:prstGeom prst="rect">
            <a:avLst/>
          </a:prstGeom>
          <a:noFill/>
          <a:ln>
            <a:noFill/>
          </a:ln>
        </p:spPr>
      </p:pic>
      <p:pic>
        <p:nvPicPr>
          <p:cNvPr id="185" name="Google Shape;185;p27"/>
          <p:cNvPicPr preferRelativeResize="0"/>
          <p:nvPr/>
        </p:nvPicPr>
        <p:blipFill>
          <a:blip r:embed="rId4">
            <a:alphaModFix/>
          </a:blip>
          <a:stretch>
            <a:fillRect/>
          </a:stretch>
        </p:blipFill>
        <p:spPr>
          <a:xfrm>
            <a:off x="2251224" y="1623375"/>
            <a:ext cx="3609400" cy="11696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8"/>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Features pt. 3</a:t>
            </a:r>
            <a:endParaRPr sz="2800"/>
          </a:p>
        </p:txBody>
      </p:sp>
      <p:sp>
        <p:nvSpPr>
          <p:cNvPr id="191" name="Google Shape;191;p28"/>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p>
            <a:pPr indent="457200" lvl="0" marL="0" rtl="0" algn="l">
              <a:spcBef>
                <a:spcPts val="600"/>
              </a:spcBef>
              <a:spcAft>
                <a:spcPts val="0"/>
              </a:spcAft>
              <a:buNone/>
            </a:pPr>
            <a:r>
              <a:rPr lang="en" sz="2000"/>
              <a:t>If you’re using our pretrained model, </a:t>
            </a:r>
            <a:r>
              <a:rPr lang="en" sz="2000"/>
              <a:t>insert either</a:t>
            </a:r>
            <a:endParaRPr sz="2000"/>
          </a:p>
          <a:p>
            <a:pPr indent="-355600" lvl="0" marL="914400" rtl="0" algn="l">
              <a:spcBef>
                <a:spcPts val="600"/>
              </a:spcBef>
              <a:spcAft>
                <a:spcPts val="0"/>
              </a:spcAft>
              <a:buSzPts val="2000"/>
              <a:buAutoNum type="alphaLcPeriod"/>
            </a:pPr>
            <a:r>
              <a:rPr lang="en" sz="2000"/>
              <a:t>A patent in the correct format, (</a:t>
            </a:r>
            <a:r>
              <a:rPr lang="en" sz="2000"/>
              <a:t>With a full english</a:t>
            </a:r>
            <a:r>
              <a:rPr lang="en" sz="2000"/>
              <a:t> abstract</a:t>
            </a:r>
            <a:r>
              <a:rPr lang="en" sz="2000"/>
              <a:t>), or</a:t>
            </a:r>
            <a:endParaRPr sz="2000"/>
          </a:p>
          <a:p>
            <a:pPr indent="-355600" lvl="0" marL="914400" rtl="0" algn="l">
              <a:spcBef>
                <a:spcPts val="0"/>
              </a:spcBef>
              <a:spcAft>
                <a:spcPts val="0"/>
              </a:spcAft>
              <a:buSzPts val="2000"/>
              <a:buAutoNum type="alphaLcPeriod"/>
            </a:pPr>
            <a:r>
              <a:rPr lang="en" sz="2000"/>
              <a:t>A patent number corresponding to a patent in the Google Public Patent database, and click the corresponding code block.</a:t>
            </a:r>
            <a:endParaRPr sz="2000"/>
          </a:p>
          <a:p>
            <a:pPr indent="0" lvl="0" marL="0" rtl="0" algn="l">
              <a:spcBef>
                <a:spcPts val="600"/>
              </a:spcBef>
              <a:spcAft>
                <a:spcPts val="0"/>
              </a:spcAft>
              <a:buNone/>
            </a:pPr>
            <a:r>
              <a:t/>
            </a:r>
            <a:endParaRPr sz="2000"/>
          </a:p>
        </p:txBody>
      </p:sp>
      <p:pic>
        <p:nvPicPr>
          <p:cNvPr id="192" name="Google Shape;192;p28"/>
          <p:cNvPicPr preferRelativeResize="0"/>
          <p:nvPr/>
        </p:nvPicPr>
        <p:blipFill>
          <a:blip r:embed="rId3">
            <a:alphaModFix/>
          </a:blip>
          <a:stretch>
            <a:fillRect/>
          </a:stretch>
        </p:blipFill>
        <p:spPr>
          <a:xfrm>
            <a:off x="3190875" y="3087900"/>
            <a:ext cx="2762250" cy="16192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9"/>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Features pt. 4</a:t>
            </a:r>
            <a:endParaRPr sz="2800"/>
          </a:p>
        </p:txBody>
      </p:sp>
      <p:sp>
        <p:nvSpPr>
          <p:cNvPr id="198" name="Google Shape;198;p29"/>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a:t>	After about 20 minutes (with our pretrained 4 million patent dataset), your patent will officially have been compared to all the other ones in the dataset, and you’ll be presented </a:t>
            </a:r>
            <a:endParaRPr sz="2000"/>
          </a:p>
          <a:p>
            <a:pPr indent="0" lvl="0" marL="0" rtl="0" algn="l">
              <a:spcBef>
                <a:spcPts val="600"/>
              </a:spcBef>
              <a:spcAft>
                <a:spcPts val="0"/>
              </a:spcAft>
              <a:buNone/>
            </a:pPr>
            <a:r>
              <a:rPr lang="en" sz="2000"/>
              <a:t>with a list of the most similar ones. </a:t>
            </a:r>
            <a:endParaRPr sz="2000"/>
          </a:p>
          <a:p>
            <a:pPr indent="457200" lvl="0" marL="0" rtl="0" algn="l">
              <a:spcBef>
                <a:spcPts val="600"/>
              </a:spcBef>
              <a:spcAft>
                <a:spcPts val="0"/>
              </a:spcAft>
              <a:buNone/>
            </a:pPr>
            <a:r>
              <a:t/>
            </a:r>
            <a:endParaRPr sz="2000"/>
          </a:p>
          <a:p>
            <a:pPr indent="457200" lvl="0" marL="0" rtl="0" algn="l">
              <a:spcBef>
                <a:spcPts val="600"/>
              </a:spcBef>
              <a:spcAft>
                <a:spcPts val="0"/>
              </a:spcAft>
              <a:buNone/>
            </a:pPr>
            <a:r>
              <a:t/>
            </a:r>
            <a:endParaRPr sz="2000"/>
          </a:p>
          <a:p>
            <a:pPr indent="457200" lvl="0" marL="0" rtl="0" algn="l">
              <a:spcBef>
                <a:spcPts val="600"/>
              </a:spcBef>
              <a:spcAft>
                <a:spcPts val="0"/>
              </a:spcAft>
              <a:buNone/>
            </a:pPr>
            <a:r>
              <a:rPr lang="en" sz="2000"/>
              <a:t>Enter the patent number o</a:t>
            </a:r>
            <a:r>
              <a:rPr lang="en" sz="2000"/>
              <a:t>f one you’d like to inspect in the next code block, and it’ll send you to its Google Public </a:t>
            </a:r>
            <a:endParaRPr sz="2000"/>
          </a:p>
          <a:p>
            <a:pPr indent="0" lvl="0" marL="0" rtl="0" algn="l">
              <a:spcBef>
                <a:spcPts val="600"/>
              </a:spcBef>
              <a:spcAft>
                <a:spcPts val="0"/>
              </a:spcAft>
              <a:buNone/>
            </a:pPr>
            <a:r>
              <a:rPr lang="en" sz="2000"/>
              <a:t>Patent page.</a:t>
            </a:r>
            <a:endParaRPr sz="2000"/>
          </a:p>
          <a:p>
            <a:pPr indent="0" lvl="0" marL="0" rtl="0" algn="l">
              <a:spcBef>
                <a:spcPts val="600"/>
              </a:spcBef>
              <a:spcAft>
                <a:spcPts val="0"/>
              </a:spcAft>
              <a:buNone/>
            </a:pPr>
            <a:r>
              <a:t/>
            </a:r>
            <a:endParaRPr sz="1700"/>
          </a:p>
          <a:p>
            <a:pPr indent="0" lvl="0" marL="0" rtl="0" algn="l">
              <a:spcBef>
                <a:spcPts val="600"/>
              </a:spcBef>
              <a:spcAft>
                <a:spcPts val="0"/>
              </a:spcAft>
              <a:buNone/>
            </a:pPr>
            <a:r>
              <a:t/>
            </a:r>
            <a:endParaRPr sz="2000"/>
          </a:p>
        </p:txBody>
      </p:sp>
      <p:pic>
        <p:nvPicPr>
          <p:cNvPr id="199" name="Google Shape;199;p29"/>
          <p:cNvPicPr preferRelativeResize="0"/>
          <p:nvPr/>
        </p:nvPicPr>
        <p:blipFill>
          <a:blip r:embed="rId3">
            <a:alphaModFix/>
          </a:blip>
          <a:stretch>
            <a:fillRect/>
          </a:stretch>
        </p:blipFill>
        <p:spPr>
          <a:xfrm>
            <a:off x="6195750" y="2046350"/>
            <a:ext cx="1917425" cy="13919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0"/>
          <p:cNvSpPr txBox="1"/>
          <p:nvPr>
            <p:ph type="ctrTitle"/>
          </p:nvPr>
        </p:nvSpPr>
        <p:spPr>
          <a:xfrm>
            <a:off x="1546025" y="1754794"/>
            <a:ext cx="58326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sz="6000">
              <a:solidFill>
                <a:schemeClr val="accent4"/>
              </a:solidFill>
            </a:endParaRPr>
          </a:p>
          <a:p>
            <a:pPr indent="0" lvl="0" marL="0" rtl="0" algn="l">
              <a:spcBef>
                <a:spcPts val="0"/>
              </a:spcBef>
              <a:spcAft>
                <a:spcPts val="0"/>
              </a:spcAft>
              <a:buNone/>
            </a:pPr>
            <a:r>
              <a:rPr lang="en"/>
              <a:t>Development</a:t>
            </a:r>
            <a:endParaRPr/>
          </a:p>
        </p:txBody>
      </p:sp>
      <p:sp>
        <p:nvSpPr>
          <p:cNvPr id="205" name="Google Shape;205;p30"/>
          <p:cNvSpPr txBox="1"/>
          <p:nvPr>
            <p:ph idx="4294967295"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1"/>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Roadmap of our project</a:t>
            </a:r>
            <a:endParaRPr/>
          </a:p>
        </p:txBody>
      </p:sp>
      <p:sp>
        <p:nvSpPr>
          <p:cNvPr id="211" name="Google Shape;211;p31"/>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12" name="Google Shape;212;p31"/>
          <p:cNvSpPr/>
          <p:nvPr/>
        </p:nvSpPr>
        <p:spPr>
          <a:xfrm>
            <a:off x="0" y="2371028"/>
            <a:ext cx="9144000" cy="1011043"/>
          </a:xfrm>
          <a:custGeom>
            <a:rect b="b" l="l" r="r" t="t"/>
            <a:pathLst>
              <a:path extrusionOk="0" h="1348058" w="1219200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cap="flat" cmpd="sng" w="228600">
            <a:solidFill>
              <a:schemeClr val="dk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 name="Google Shape;213;p31"/>
          <p:cNvSpPr/>
          <p:nvPr/>
        </p:nvSpPr>
        <p:spPr>
          <a:xfrm>
            <a:off x="0" y="2371028"/>
            <a:ext cx="9144000" cy="1011043"/>
          </a:xfrm>
          <a:custGeom>
            <a:rect b="b" l="l" r="r" t="t"/>
            <a:pathLst>
              <a:path extrusionOk="0" h="1348058" w="1219200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cap="flat" cmpd="sng" w="19050">
            <a:solidFill>
              <a:schemeClr val="lt1"/>
            </a:solidFill>
            <a:prstDash val="dash"/>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p:txBody>
      </p:sp>
      <p:grpSp>
        <p:nvGrpSpPr>
          <p:cNvPr id="214" name="Google Shape;214;p31"/>
          <p:cNvGrpSpPr/>
          <p:nvPr/>
        </p:nvGrpSpPr>
        <p:grpSpPr>
          <a:xfrm>
            <a:off x="1786339" y="1703401"/>
            <a:ext cx="473400" cy="473400"/>
            <a:chOff x="1786339" y="1703401"/>
            <a:chExt cx="473400" cy="473400"/>
          </a:xfrm>
        </p:grpSpPr>
        <p:sp>
          <p:nvSpPr>
            <p:cNvPr id="215" name="Google Shape;215;p31"/>
            <p:cNvSpPr/>
            <p:nvPr/>
          </p:nvSpPr>
          <p:spPr>
            <a:xfrm rot="8100000">
              <a:off x="1855667" y="1772729"/>
              <a:ext cx="334744" cy="334744"/>
            </a:xfrm>
            <a:prstGeom prst="teardrop">
              <a:avLst>
                <a:gd fmla="val 10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1"/>
            <p:cNvSpPr/>
            <p:nvPr/>
          </p:nvSpPr>
          <p:spPr>
            <a:xfrm>
              <a:off x="1955989" y="1866499"/>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2"/>
                  </a:solidFill>
                  <a:latin typeface="Source Sans Pro"/>
                  <a:ea typeface="Source Sans Pro"/>
                  <a:cs typeface="Source Sans Pro"/>
                  <a:sym typeface="Source Sans Pro"/>
                </a:rPr>
                <a:t>1</a:t>
              </a:r>
              <a:endParaRPr sz="600">
                <a:solidFill>
                  <a:schemeClr val="dk2"/>
                </a:solidFill>
                <a:latin typeface="Source Sans Pro"/>
                <a:ea typeface="Source Sans Pro"/>
                <a:cs typeface="Source Sans Pro"/>
                <a:sym typeface="Source Sans Pro"/>
              </a:endParaRPr>
            </a:p>
          </p:txBody>
        </p:sp>
      </p:grpSp>
      <p:grpSp>
        <p:nvGrpSpPr>
          <p:cNvPr id="217" name="Google Shape;217;p31"/>
          <p:cNvGrpSpPr/>
          <p:nvPr/>
        </p:nvGrpSpPr>
        <p:grpSpPr>
          <a:xfrm>
            <a:off x="3814414" y="1703401"/>
            <a:ext cx="473400" cy="473400"/>
            <a:chOff x="3814414" y="1703401"/>
            <a:chExt cx="473400" cy="473400"/>
          </a:xfrm>
        </p:grpSpPr>
        <p:sp>
          <p:nvSpPr>
            <p:cNvPr id="218" name="Google Shape;218;p31"/>
            <p:cNvSpPr/>
            <p:nvPr/>
          </p:nvSpPr>
          <p:spPr>
            <a:xfrm rot="8100000">
              <a:off x="3883742" y="1772729"/>
              <a:ext cx="334744" cy="334744"/>
            </a:xfrm>
            <a:prstGeom prst="teardrop">
              <a:avLst>
                <a:gd fmla="val 10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1"/>
            <p:cNvSpPr/>
            <p:nvPr/>
          </p:nvSpPr>
          <p:spPr>
            <a:xfrm>
              <a:off x="3984064" y="1866499"/>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2"/>
                  </a:solidFill>
                  <a:latin typeface="Source Sans Pro"/>
                  <a:ea typeface="Source Sans Pro"/>
                  <a:cs typeface="Source Sans Pro"/>
                  <a:sym typeface="Source Sans Pro"/>
                </a:rPr>
                <a:t>3</a:t>
              </a:r>
              <a:endParaRPr sz="600">
                <a:solidFill>
                  <a:schemeClr val="dk2"/>
                </a:solidFill>
                <a:latin typeface="Source Sans Pro"/>
                <a:ea typeface="Source Sans Pro"/>
                <a:cs typeface="Source Sans Pro"/>
                <a:sym typeface="Source Sans Pro"/>
              </a:endParaRPr>
            </a:p>
          </p:txBody>
        </p:sp>
      </p:grpSp>
      <p:grpSp>
        <p:nvGrpSpPr>
          <p:cNvPr id="220" name="Google Shape;220;p31"/>
          <p:cNvGrpSpPr/>
          <p:nvPr/>
        </p:nvGrpSpPr>
        <p:grpSpPr>
          <a:xfrm>
            <a:off x="5842489" y="1703401"/>
            <a:ext cx="473400" cy="473400"/>
            <a:chOff x="5842489" y="1703401"/>
            <a:chExt cx="473400" cy="473400"/>
          </a:xfrm>
        </p:grpSpPr>
        <p:sp>
          <p:nvSpPr>
            <p:cNvPr id="221" name="Google Shape;221;p31"/>
            <p:cNvSpPr/>
            <p:nvPr/>
          </p:nvSpPr>
          <p:spPr>
            <a:xfrm rot="8100000">
              <a:off x="5911817" y="1772729"/>
              <a:ext cx="334744" cy="334744"/>
            </a:xfrm>
            <a:prstGeom prst="teardrop">
              <a:avLst>
                <a:gd fmla="val 10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1"/>
            <p:cNvSpPr/>
            <p:nvPr/>
          </p:nvSpPr>
          <p:spPr>
            <a:xfrm>
              <a:off x="6012139" y="1866499"/>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2"/>
                  </a:solidFill>
                  <a:latin typeface="Source Sans Pro"/>
                  <a:ea typeface="Source Sans Pro"/>
                  <a:cs typeface="Source Sans Pro"/>
                  <a:sym typeface="Source Sans Pro"/>
                </a:rPr>
                <a:t>5</a:t>
              </a:r>
              <a:endParaRPr sz="600">
                <a:solidFill>
                  <a:schemeClr val="dk2"/>
                </a:solidFill>
                <a:latin typeface="Source Sans Pro"/>
                <a:ea typeface="Source Sans Pro"/>
                <a:cs typeface="Source Sans Pro"/>
                <a:sym typeface="Source Sans Pro"/>
              </a:endParaRPr>
            </a:p>
          </p:txBody>
        </p:sp>
      </p:grpSp>
      <p:grpSp>
        <p:nvGrpSpPr>
          <p:cNvPr id="223" name="Google Shape;223;p31"/>
          <p:cNvGrpSpPr/>
          <p:nvPr/>
        </p:nvGrpSpPr>
        <p:grpSpPr>
          <a:xfrm>
            <a:off x="6880814" y="3576300"/>
            <a:ext cx="473400" cy="473400"/>
            <a:chOff x="6880814" y="3576300"/>
            <a:chExt cx="473400" cy="473400"/>
          </a:xfrm>
        </p:grpSpPr>
        <p:sp>
          <p:nvSpPr>
            <p:cNvPr id="224" name="Google Shape;224;p31"/>
            <p:cNvSpPr/>
            <p:nvPr/>
          </p:nvSpPr>
          <p:spPr>
            <a:xfrm rot="-2700000">
              <a:off x="6950142" y="3645628"/>
              <a:ext cx="334744" cy="334744"/>
            </a:xfrm>
            <a:prstGeom prst="teardrop">
              <a:avLst>
                <a:gd fmla="val 10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1"/>
            <p:cNvSpPr/>
            <p:nvPr/>
          </p:nvSpPr>
          <p:spPr>
            <a:xfrm flipH="1">
              <a:off x="7050464" y="3752502"/>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2"/>
                  </a:solidFill>
                  <a:latin typeface="Source Sans Pro"/>
                  <a:ea typeface="Source Sans Pro"/>
                  <a:cs typeface="Source Sans Pro"/>
                  <a:sym typeface="Source Sans Pro"/>
                </a:rPr>
                <a:t>6</a:t>
              </a:r>
              <a:endParaRPr sz="600">
                <a:solidFill>
                  <a:schemeClr val="dk2"/>
                </a:solidFill>
                <a:latin typeface="Source Sans Pro"/>
                <a:ea typeface="Source Sans Pro"/>
                <a:cs typeface="Source Sans Pro"/>
                <a:sym typeface="Source Sans Pro"/>
              </a:endParaRPr>
            </a:p>
          </p:txBody>
        </p:sp>
      </p:grpSp>
      <p:grpSp>
        <p:nvGrpSpPr>
          <p:cNvPr id="226" name="Google Shape;226;p31"/>
          <p:cNvGrpSpPr/>
          <p:nvPr/>
        </p:nvGrpSpPr>
        <p:grpSpPr>
          <a:xfrm>
            <a:off x="4852739" y="3576300"/>
            <a:ext cx="473400" cy="473400"/>
            <a:chOff x="4852739" y="3576300"/>
            <a:chExt cx="473400" cy="473400"/>
          </a:xfrm>
        </p:grpSpPr>
        <p:sp>
          <p:nvSpPr>
            <p:cNvPr id="227" name="Google Shape;227;p31"/>
            <p:cNvSpPr/>
            <p:nvPr/>
          </p:nvSpPr>
          <p:spPr>
            <a:xfrm rot="-2700000">
              <a:off x="4922067" y="3645628"/>
              <a:ext cx="334744" cy="334744"/>
            </a:xfrm>
            <a:prstGeom prst="teardrop">
              <a:avLst>
                <a:gd fmla="val 10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1"/>
            <p:cNvSpPr/>
            <p:nvPr/>
          </p:nvSpPr>
          <p:spPr>
            <a:xfrm flipH="1">
              <a:off x="5022389" y="3752502"/>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2"/>
                  </a:solidFill>
                  <a:latin typeface="Source Sans Pro"/>
                  <a:ea typeface="Source Sans Pro"/>
                  <a:cs typeface="Source Sans Pro"/>
                  <a:sym typeface="Source Sans Pro"/>
                </a:rPr>
                <a:t>4</a:t>
              </a:r>
              <a:endParaRPr sz="600">
                <a:solidFill>
                  <a:schemeClr val="dk2"/>
                </a:solidFill>
                <a:latin typeface="Source Sans Pro"/>
                <a:ea typeface="Source Sans Pro"/>
                <a:cs typeface="Source Sans Pro"/>
                <a:sym typeface="Source Sans Pro"/>
              </a:endParaRPr>
            </a:p>
          </p:txBody>
        </p:sp>
      </p:grpSp>
      <p:grpSp>
        <p:nvGrpSpPr>
          <p:cNvPr id="229" name="Google Shape;229;p31"/>
          <p:cNvGrpSpPr/>
          <p:nvPr/>
        </p:nvGrpSpPr>
        <p:grpSpPr>
          <a:xfrm>
            <a:off x="2824664" y="3576300"/>
            <a:ext cx="473400" cy="473400"/>
            <a:chOff x="2824664" y="3576300"/>
            <a:chExt cx="473400" cy="473400"/>
          </a:xfrm>
        </p:grpSpPr>
        <p:sp>
          <p:nvSpPr>
            <p:cNvPr id="230" name="Google Shape;230;p31"/>
            <p:cNvSpPr/>
            <p:nvPr/>
          </p:nvSpPr>
          <p:spPr>
            <a:xfrm rot="-2700000">
              <a:off x="2893992" y="3645628"/>
              <a:ext cx="334744" cy="334744"/>
            </a:xfrm>
            <a:prstGeom prst="teardrop">
              <a:avLst>
                <a:gd fmla="val 10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1"/>
            <p:cNvSpPr/>
            <p:nvPr/>
          </p:nvSpPr>
          <p:spPr>
            <a:xfrm flipH="1">
              <a:off x="2994314" y="3752502"/>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2"/>
                  </a:solidFill>
                  <a:latin typeface="Source Sans Pro"/>
                  <a:ea typeface="Source Sans Pro"/>
                  <a:cs typeface="Source Sans Pro"/>
                  <a:sym typeface="Source Sans Pro"/>
                </a:rPr>
                <a:t>2</a:t>
              </a:r>
              <a:endParaRPr sz="600">
                <a:solidFill>
                  <a:schemeClr val="dk2"/>
                </a:solidFill>
                <a:latin typeface="Source Sans Pro"/>
                <a:ea typeface="Source Sans Pro"/>
                <a:cs typeface="Source Sans Pro"/>
                <a:sym typeface="Source Sans Pro"/>
              </a:endParaRPr>
            </a:p>
          </p:txBody>
        </p:sp>
      </p:grpSp>
      <p:sp>
        <p:nvSpPr>
          <p:cNvPr id="232" name="Google Shape;232;p31"/>
          <p:cNvSpPr txBox="1"/>
          <p:nvPr/>
        </p:nvSpPr>
        <p:spPr>
          <a:xfrm>
            <a:off x="1379850" y="1156100"/>
            <a:ext cx="1286400" cy="533400"/>
          </a:xfrm>
          <a:prstGeom prst="rect">
            <a:avLst/>
          </a:prstGeom>
          <a:noFill/>
          <a:ln>
            <a:noFill/>
          </a:ln>
        </p:spPr>
        <p:txBody>
          <a:bodyPr anchorCtr="0" anchor="b" bIns="0" lIns="0" spcFirstLastPara="1" rIns="0" wrap="square" tIns="0">
            <a:noAutofit/>
          </a:bodyPr>
          <a:lstStyle/>
          <a:p>
            <a:pPr indent="0" lvl="0" marL="0" marR="0" rtl="0" algn="ctr">
              <a:lnSpc>
                <a:spcPct val="100000"/>
              </a:lnSpc>
              <a:spcBef>
                <a:spcPts val="0"/>
              </a:spcBef>
              <a:spcAft>
                <a:spcPts val="0"/>
              </a:spcAft>
              <a:buNone/>
            </a:pPr>
            <a:r>
              <a:rPr lang="en" sz="1000">
                <a:solidFill>
                  <a:schemeClr val="dk2"/>
                </a:solidFill>
                <a:latin typeface="Source Sans Pro"/>
                <a:ea typeface="Source Sans Pro"/>
                <a:cs typeface="Source Sans Pro"/>
                <a:sym typeface="Source Sans Pro"/>
              </a:rPr>
              <a:t>Concept identification &amp; and learning technologies</a:t>
            </a:r>
            <a:endParaRPr sz="1000">
              <a:solidFill>
                <a:schemeClr val="dk2"/>
              </a:solidFill>
              <a:latin typeface="Source Sans Pro"/>
              <a:ea typeface="Source Sans Pro"/>
              <a:cs typeface="Source Sans Pro"/>
              <a:sym typeface="Source Sans Pro"/>
            </a:endParaRPr>
          </a:p>
        </p:txBody>
      </p:sp>
      <p:sp>
        <p:nvSpPr>
          <p:cNvPr id="233" name="Google Shape;233;p31"/>
          <p:cNvSpPr txBox="1"/>
          <p:nvPr/>
        </p:nvSpPr>
        <p:spPr>
          <a:xfrm>
            <a:off x="3377205" y="1156100"/>
            <a:ext cx="1286400" cy="533400"/>
          </a:xfrm>
          <a:prstGeom prst="rect">
            <a:avLst/>
          </a:prstGeom>
          <a:noFill/>
          <a:ln>
            <a:noFill/>
          </a:ln>
        </p:spPr>
        <p:txBody>
          <a:bodyPr anchorCtr="0" anchor="b" bIns="0" lIns="0" spcFirstLastPara="1" rIns="0" wrap="square" tIns="0">
            <a:noAutofit/>
          </a:bodyPr>
          <a:lstStyle/>
          <a:p>
            <a:pPr indent="0" lvl="0" marL="0" marR="0" rtl="0" algn="ctr">
              <a:lnSpc>
                <a:spcPct val="100000"/>
              </a:lnSpc>
              <a:spcBef>
                <a:spcPts val="0"/>
              </a:spcBef>
              <a:spcAft>
                <a:spcPts val="0"/>
              </a:spcAft>
              <a:buNone/>
            </a:pPr>
            <a:r>
              <a:rPr lang="en" sz="1000">
                <a:solidFill>
                  <a:schemeClr val="dk2"/>
                </a:solidFill>
                <a:latin typeface="Source Sans Pro"/>
                <a:ea typeface="Source Sans Pro"/>
                <a:cs typeface="Source Sans Pro"/>
                <a:sym typeface="Source Sans Pro"/>
              </a:rPr>
              <a:t>Recomposition of the code with additional libraries</a:t>
            </a:r>
            <a:endParaRPr sz="1000">
              <a:solidFill>
                <a:schemeClr val="dk2"/>
              </a:solidFill>
              <a:latin typeface="Source Sans Pro"/>
              <a:ea typeface="Source Sans Pro"/>
              <a:cs typeface="Source Sans Pro"/>
              <a:sym typeface="Source Sans Pro"/>
            </a:endParaRPr>
          </a:p>
        </p:txBody>
      </p:sp>
      <p:sp>
        <p:nvSpPr>
          <p:cNvPr id="234" name="Google Shape;234;p31"/>
          <p:cNvSpPr txBox="1"/>
          <p:nvPr/>
        </p:nvSpPr>
        <p:spPr>
          <a:xfrm>
            <a:off x="5436010" y="1156100"/>
            <a:ext cx="1286400" cy="533400"/>
          </a:xfrm>
          <a:prstGeom prst="rect">
            <a:avLst/>
          </a:prstGeom>
          <a:noFill/>
          <a:ln>
            <a:noFill/>
          </a:ln>
        </p:spPr>
        <p:txBody>
          <a:bodyPr anchorCtr="0" anchor="b" bIns="0" lIns="0" spcFirstLastPara="1" rIns="0" wrap="square" tIns="0">
            <a:noAutofit/>
          </a:bodyPr>
          <a:lstStyle/>
          <a:p>
            <a:pPr indent="0" lvl="0" marL="0" marR="0" rtl="0" algn="ctr">
              <a:lnSpc>
                <a:spcPct val="100000"/>
              </a:lnSpc>
              <a:spcBef>
                <a:spcPts val="0"/>
              </a:spcBef>
              <a:spcAft>
                <a:spcPts val="0"/>
              </a:spcAft>
              <a:buNone/>
            </a:pPr>
            <a:r>
              <a:rPr lang="en" sz="1000">
                <a:solidFill>
                  <a:schemeClr val="dk2"/>
                </a:solidFill>
                <a:latin typeface="Source Sans Pro"/>
                <a:ea typeface="Source Sans Pro"/>
                <a:cs typeface="Source Sans Pro"/>
                <a:sym typeface="Source Sans Pro"/>
              </a:rPr>
              <a:t>We spoke to soon, #Debugging</a:t>
            </a:r>
            <a:endParaRPr sz="1000">
              <a:solidFill>
                <a:schemeClr val="dk2"/>
              </a:solidFill>
              <a:latin typeface="Source Sans Pro"/>
              <a:ea typeface="Source Sans Pro"/>
              <a:cs typeface="Source Sans Pro"/>
              <a:sym typeface="Source Sans Pro"/>
            </a:endParaRPr>
          </a:p>
        </p:txBody>
      </p:sp>
      <p:sp>
        <p:nvSpPr>
          <p:cNvPr id="235" name="Google Shape;235;p31"/>
          <p:cNvSpPr txBox="1"/>
          <p:nvPr/>
        </p:nvSpPr>
        <p:spPr>
          <a:xfrm>
            <a:off x="2418175" y="4063600"/>
            <a:ext cx="1286400" cy="5334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None/>
            </a:pPr>
            <a:r>
              <a:rPr lang="en" sz="1000">
                <a:solidFill>
                  <a:schemeClr val="dk2"/>
                </a:solidFill>
                <a:latin typeface="Source Sans Pro"/>
                <a:ea typeface="Source Sans Pro"/>
                <a:cs typeface="Source Sans Pro"/>
                <a:sym typeface="Source Sans Pro"/>
              </a:rPr>
              <a:t>Initial build of the code without the usage of </a:t>
            </a:r>
            <a:r>
              <a:rPr lang="en" sz="1000">
                <a:solidFill>
                  <a:schemeClr val="dk2"/>
                </a:solidFill>
                <a:latin typeface="Source Sans Pro"/>
                <a:ea typeface="Source Sans Pro"/>
                <a:cs typeface="Source Sans Pro"/>
                <a:sym typeface="Source Sans Pro"/>
              </a:rPr>
              <a:t>python libraries</a:t>
            </a:r>
            <a:endParaRPr sz="1000">
              <a:solidFill>
                <a:schemeClr val="dk2"/>
              </a:solidFill>
              <a:latin typeface="Source Sans Pro"/>
              <a:ea typeface="Source Sans Pro"/>
              <a:cs typeface="Source Sans Pro"/>
              <a:sym typeface="Source Sans Pro"/>
            </a:endParaRPr>
          </a:p>
        </p:txBody>
      </p:sp>
      <p:sp>
        <p:nvSpPr>
          <p:cNvPr id="236" name="Google Shape;236;p31"/>
          <p:cNvSpPr txBox="1"/>
          <p:nvPr/>
        </p:nvSpPr>
        <p:spPr>
          <a:xfrm>
            <a:off x="4446255" y="4063600"/>
            <a:ext cx="1286400" cy="5334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None/>
            </a:pPr>
            <a:r>
              <a:rPr lang="en" sz="1000">
                <a:solidFill>
                  <a:schemeClr val="dk2"/>
                </a:solidFill>
                <a:latin typeface="Source Sans Pro"/>
                <a:ea typeface="Source Sans Pro"/>
                <a:cs typeface="Source Sans Pro"/>
                <a:sym typeface="Source Sans Pro"/>
              </a:rPr>
              <a:t>Incorporated Gensim into the almost finished Patent Prior Art Finder</a:t>
            </a:r>
            <a:endParaRPr sz="1000">
              <a:solidFill>
                <a:schemeClr val="dk2"/>
              </a:solidFill>
              <a:latin typeface="Source Sans Pro"/>
              <a:ea typeface="Source Sans Pro"/>
              <a:cs typeface="Source Sans Pro"/>
              <a:sym typeface="Source Sans Pro"/>
            </a:endParaRPr>
          </a:p>
        </p:txBody>
      </p:sp>
      <p:sp>
        <p:nvSpPr>
          <p:cNvPr id="237" name="Google Shape;237;p31"/>
          <p:cNvSpPr txBox="1"/>
          <p:nvPr/>
        </p:nvSpPr>
        <p:spPr>
          <a:xfrm>
            <a:off x="6474335" y="4063600"/>
            <a:ext cx="1286400" cy="5334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None/>
            </a:pPr>
            <a:r>
              <a:rPr lang="en" sz="1000">
                <a:solidFill>
                  <a:schemeClr val="dk2"/>
                </a:solidFill>
                <a:latin typeface="Source Sans Pro"/>
                <a:ea typeface="Source Sans Pro"/>
                <a:cs typeface="Source Sans Pro"/>
                <a:sym typeface="Source Sans Pro"/>
              </a:rPr>
              <a:t>The Patent Prior Art Finder - accessible through an Interactive Colab Notebook</a:t>
            </a:r>
            <a:endParaRPr sz="1000">
              <a:solidFill>
                <a:schemeClr val="dk2"/>
              </a:solidFill>
              <a:latin typeface="Source Sans Pro"/>
              <a:ea typeface="Source Sans Pro"/>
              <a:cs typeface="Source Sans Pro"/>
              <a:sym typeface="Source Sans Pr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4"/>
          <p:cNvSpPr txBox="1"/>
          <p:nvPr>
            <p:ph type="ctrTitle"/>
          </p:nvPr>
        </p:nvSpPr>
        <p:spPr>
          <a:xfrm>
            <a:off x="1546025" y="1754794"/>
            <a:ext cx="58326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sz="6000">
              <a:solidFill>
                <a:schemeClr val="accent4"/>
              </a:solidFill>
            </a:endParaRPr>
          </a:p>
          <a:p>
            <a:pPr indent="0" lvl="0" marL="0" rtl="0" algn="l">
              <a:spcBef>
                <a:spcPts val="0"/>
              </a:spcBef>
              <a:spcAft>
                <a:spcPts val="0"/>
              </a:spcAft>
              <a:buNone/>
            </a:pPr>
            <a:r>
              <a:rPr lang="en"/>
              <a:t>Background Information</a:t>
            </a:r>
            <a:endParaRPr/>
          </a:p>
        </p:txBody>
      </p:sp>
      <p:sp>
        <p:nvSpPr>
          <p:cNvPr id="81" name="Google Shape;81;p14"/>
          <p:cNvSpPr txBox="1"/>
          <p:nvPr>
            <p:ph idx="4294967295"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2" name="Google Shape;82;p14"/>
          <p:cNvPicPr preferRelativeResize="0"/>
          <p:nvPr/>
        </p:nvPicPr>
        <p:blipFill>
          <a:blip r:embed="rId3">
            <a:alphaModFix/>
          </a:blip>
          <a:stretch>
            <a:fillRect/>
          </a:stretch>
        </p:blipFill>
        <p:spPr>
          <a:xfrm>
            <a:off x="5368675" y="1200094"/>
            <a:ext cx="2667000" cy="17145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2"/>
          <p:cNvSpPr txBox="1"/>
          <p:nvPr>
            <p:ph type="title"/>
          </p:nvPr>
        </p:nvSpPr>
        <p:spPr>
          <a:xfrm>
            <a:off x="786150" y="559095"/>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Concept identification &amp; and learning technologies</a:t>
            </a:r>
            <a:endParaRPr sz="2800"/>
          </a:p>
        </p:txBody>
      </p:sp>
      <p:sp>
        <p:nvSpPr>
          <p:cNvPr id="243" name="Google Shape;243;p32"/>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a:t>We learnt about:</a:t>
            </a:r>
            <a:endParaRPr sz="2000"/>
          </a:p>
          <a:p>
            <a:pPr indent="-355600" lvl="0" marL="457200" rtl="0" algn="l">
              <a:spcBef>
                <a:spcPts val="600"/>
              </a:spcBef>
              <a:spcAft>
                <a:spcPts val="0"/>
              </a:spcAft>
              <a:buSzPts val="2000"/>
              <a:buChar char="●"/>
            </a:pPr>
            <a:r>
              <a:rPr lang="en" sz="2000"/>
              <a:t>Google’s Public Patent Data Set from BigQuery.</a:t>
            </a:r>
            <a:endParaRPr sz="2000"/>
          </a:p>
          <a:p>
            <a:pPr indent="-355600" lvl="0" marL="457200" rtl="0" algn="l">
              <a:spcBef>
                <a:spcPts val="0"/>
              </a:spcBef>
              <a:spcAft>
                <a:spcPts val="0"/>
              </a:spcAft>
              <a:buSzPts val="2000"/>
              <a:buChar char="●"/>
            </a:pPr>
            <a:r>
              <a:rPr lang="en" sz="2000"/>
              <a:t>How to pull the patent data from it using SQL</a:t>
            </a:r>
            <a:endParaRPr sz="2000"/>
          </a:p>
          <a:p>
            <a:pPr indent="-355600" lvl="0" marL="457200" rtl="0" algn="l">
              <a:spcBef>
                <a:spcPts val="0"/>
              </a:spcBef>
              <a:spcAft>
                <a:spcPts val="0"/>
              </a:spcAft>
              <a:buSzPts val="2000"/>
              <a:buChar char="●"/>
            </a:pPr>
            <a:r>
              <a:rPr lang="en" sz="2000"/>
              <a:t>The Pandas Library</a:t>
            </a:r>
            <a:endParaRPr sz="2000"/>
          </a:p>
          <a:p>
            <a:pPr indent="-355600" lvl="0" marL="457200" rtl="0" algn="l">
              <a:spcBef>
                <a:spcPts val="0"/>
              </a:spcBef>
              <a:spcAft>
                <a:spcPts val="0"/>
              </a:spcAft>
              <a:buSzPts val="2000"/>
              <a:buChar char="●"/>
            </a:pPr>
            <a:r>
              <a:rPr lang="en" sz="2000"/>
              <a:t>Trimming and Tokenizing the data</a:t>
            </a:r>
            <a:endParaRPr sz="2000"/>
          </a:p>
          <a:p>
            <a:pPr indent="-355600" lvl="0" marL="457200" rtl="0" algn="l">
              <a:spcBef>
                <a:spcPts val="0"/>
              </a:spcBef>
              <a:spcAft>
                <a:spcPts val="0"/>
              </a:spcAft>
              <a:buSzPts val="2000"/>
              <a:buChar char="●"/>
            </a:pPr>
            <a:r>
              <a:rPr lang="en" sz="2000"/>
              <a:t>Different ways to represent each patent (Bag-Of-Words/TF-IDF)</a:t>
            </a:r>
            <a:endParaRPr sz="2000"/>
          </a:p>
          <a:p>
            <a:pPr indent="-355600" lvl="0" marL="457200" rtl="0" algn="l">
              <a:spcBef>
                <a:spcPts val="0"/>
              </a:spcBef>
              <a:spcAft>
                <a:spcPts val="0"/>
              </a:spcAft>
              <a:buSzPts val="2000"/>
              <a:buChar char="●"/>
            </a:pPr>
            <a:r>
              <a:rPr lang="en" sz="2000"/>
              <a:t>Similarity techniques (Jaccard and Cosine Similarity)</a:t>
            </a:r>
            <a:endParaRPr sz="2000"/>
          </a:p>
          <a:p>
            <a:pPr indent="-355600" lvl="0" marL="457200" rtl="0" algn="l">
              <a:spcBef>
                <a:spcPts val="0"/>
              </a:spcBef>
              <a:spcAft>
                <a:spcPts val="0"/>
              </a:spcAft>
              <a:buSzPts val="2000"/>
              <a:buChar char="●"/>
            </a:pPr>
            <a:r>
              <a:rPr lang="en" sz="2000"/>
              <a:t>Our progress is documented on our Github! </a:t>
            </a:r>
            <a:r>
              <a:rPr lang="en" sz="1200" u="sng">
                <a:solidFill>
                  <a:schemeClr val="hlink"/>
                </a:solidFill>
                <a:hlinkClick r:id="rId3"/>
              </a:rPr>
              <a:t>https://github.com/GabeAspir/Patent-Prior-Art-Finder/tree/main/1st%20Stage%20Development</a:t>
            </a:r>
            <a:endParaRPr sz="1200"/>
          </a:p>
          <a:p>
            <a:pPr indent="-355600" lvl="0" marL="457200" rtl="0" algn="l">
              <a:spcBef>
                <a:spcPts val="0"/>
              </a:spcBef>
              <a:spcAft>
                <a:spcPts val="0"/>
              </a:spcAft>
              <a:buSzPts val="2000"/>
              <a:buChar char="●"/>
            </a:pPr>
            <a:r>
              <a:t/>
            </a:r>
            <a:endParaRPr sz="2000"/>
          </a:p>
          <a:p>
            <a:pPr indent="0" lvl="0" marL="0" rtl="0" algn="l">
              <a:spcBef>
                <a:spcPts val="600"/>
              </a:spcBef>
              <a:spcAft>
                <a:spcPts val="0"/>
              </a:spcAft>
              <a:buNone/>
            </a:pPr>
            <a:r>
              <a:t/>
            </a:r>
            <a:endParaRPr sz="2000"/>
          </a:p>
        </p:txBody>
      </p:sp>
      <p:pic>
        <p:nvPicPr>
          <p:cNvPr id="244" name="Google Shape;244;p32"/>
          <p:cNvPicPr preferRelativeResize="0"/>
          <p:nvPr/>
        </p:nvPicPr>
        <p:blipFill>
          <a:blip r:embed="rId4">
            <a:alphaModFix/>
          </a:blip>
          <a:stretch>
            <a:fillRect/>
          </a:stretch>
        </p:blipFill>
        <p:spPr>
          <a:xfrm>
            <a:off x="4783876" y="4167501"/>
            <a:ext cx="3088999" cy="8424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3"/>
          <p:cNvSpPr txBox="1"/>
          <p:nvPr>
            <p:ph type="title"/>
          </p:nvPr>
        </p:nvSpPr>
        <p:spPr>
          <a:xfrm>
            <a:off x="786150" y="559095"/>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Initial build of the code without the</a:t>
            </a:r>
            <a:endParaRPr sz="2800"/>
          </a:p>
          <a:p>
            <a:pPr indent="0" lvl="0" marL="0" rtl="0" algn="l">
              <a:spcBef>
                <a:spcPts val="0"/>
              </a:spcBef>
              <a:spcAft>
                <a:spcPts val="0"/>
              </a:spcAft>
              <a:buNone/>
            </a:pPr>
            <a:r>
              <a:rPr lang="en" sz="2800"/>
              <a:t>usage of python libraries</a:t>
            </a:r>
            <a:endParaRPr sz="2800"/>
          </a:p>
        </p:txBody>
      </p:sp>
      <p:sp>
        <p:nvSpPr>
          <p:cNvPr id="250" name="Google Shape;250;p33"/>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400" u="sng">
                <a:solidFill>
                  <a:schemeClr val="hlink"/>
                </a:solidFill>
                <a:hlinkClick r:id="rId3"/>
              </a:rPr>
              <a:t>https://github.com/GabeAspir/Patent-Prior-Art-Finder/blob/main/Older%20Versions/_DevPatentPriorArtFinder.py</a:t>
            </a:r>
            <a:endParaRPr sz="1400"/>
          </a:p>
          <a:p>
            <a:pPr indent="0" lvl="0" marL="0" rtl="0" algn="l">
              <a:spcBef>
                <a:spcPts val="600"/>
              </a:spcBef>
              <a:spcAft>
                <a:spcPts val="0"/>
              </a:spcAft>
              <a:buNone/>
            </a:pPr>
            <a:r>
              <a:rPr lang="en" sz="1400" u="sng">
                <a:solidFill>
                  <a:schemeClr val="hlink"/>
                </a:solidFill>
                <a:hlinkClick r:id="rId4"/>
              </a:rPr>
              <a:t>https://github.com/GabeAspir/Patent-Prior-Art-Finder/blob/main/documentation/Stage_1_Documentation_The_Official_Patent_Prior_Art_Finder.ipynb</a:t>
            </a:r>
            <a:endParaRPr sz="1400"/>
          </a:p>
          <a:p>
            <a:pPr indent="0" lvl="0" marL="0" rtl="0" algn="l">
              <a:spcBef>
                <a:spcPts val="600"/>
              </a:spcBef>
              <a:spcAft>
                <a:spcPts val="0"/>
              </a:spcAft>
              <a:buNone/>
            </a:pPr>
            <a:r>
              <a:rPr lang="en" sz="2000"/>
              <a:t>	This was our </a:t>
            </a:r>
            <a:r>
              <a:rPr lang="en" sz="2000"/>
              <a:t>first go at comparing patents - this took just the abstracts, took out stop-words (like the word “the”), and compared patents based on the amount of times each word was present either using TF-IDF (Term Frequency- Inverse Document Frequency) or Bag-Of-Words.</a:t>
            </a:r>
            <a:endParaRPr sz="2000"/>
          </a:p>
          <a:p>
            <a:pPr indent="0" lvl="0" marL="0" rtl="0" algn="l">
              <a:spcBef>
                <a:spcPts val="600"/>
              </a:spcBef>
              <a:spcAft>
                <a:spcPts val="0"/>
              </a:spcAft>
              <a:buNone/>
            </a:pPr>
            <a:r>
              <a:t/>
            </a:r>
            <a:endParaRPr sz="2000"/>
          </a:p>
        </p:txBody>
      </p:sp>
      <p:pic>
        <p:nvPicPr>
          <p:cNvPr id="251" name="Google Shape;251;p33"/>
          <p:cNvPicPr preferRelativeResize="0"/>
          <p:nvPr/>
        </p:nvPicPr>
        <p:blipFill>
          <a:blip r:embed="rId5">
            <a:alphaModFix/>
          </a:blip>
          <a:stretch>
            <a:fillRect/>
          </a:stretch>
        </p:blipFill>
        <p:spPr>
          <a:xfrm>
            <a:off x="3447850" y="3819925"/>
            <a:ext cx="4705350" cy="9715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4"/>
          <p:cNvSpPr txBox="1"/>
          <p:nvPr>
            <p:ph type="title"/>
          </p:nvPr>
        </p:nvSpPr>
        <p:spPr>
          <a:xfrm>
            <a:off x="786150" y="559095"/>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Recomposition of the code with additional libraries</a:t>
            </a:r>
            <a:endParaRPr sz="2800"/>
          </a:p>
        </p:txBody>
      </p:sp>
      <p:sp>
        <p:nvSpPr>
          <p:cNvPr id="257" name="Google Shape;257;p34"/>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400" u="sng">
                <a:solidFill>
                  <a:schemeClr val="hlink"/>
                </a:solidFill>
                <a:hlinkClick r:id="rId3"/>
              </a:rPr>
              <a:t>https://github.com/GabeAspir/Patent-Prior-Art-Finder/blob/main/Older%20Versions/_DevNLTKPatentPriorArtFinder.py</a:t>
            </a:r>
            <a:endParaRPr sz="1400"/>
          </a:p>
          <a:p>
            <a:pPr indent="0" lvl="0" marL="0" rtl="0" algn="l">
              <a:spcBef>
                <a:spcPts val="600"/>
              </a:spcBef>
              <a:spcAft>
                <a:spcPts val="0"/>
              </a:spcAft>
              <a:buNone/>
            </a:pPr>
            <a:r>
              <a:rPr lang="en" sz="1400" u="sng">
                <a:solidFill>
                  <a:schemeClr val="hlink"/>
                </a:solidFill>
                <a:hlinkClick r:id="rId4"/>
              </a:rPr>
              <a:t>https://github.com/GabeAspir/Patent-Prior-Art-Finder/tree/main/2nd%20Stage%20Development</a:t>
            </a:r>
            <a:endParaRPr sz="1400"/>
          </a:p>
          <a:p>
            <a:pPr indent="0" lvl="0" marL="0" rtl="0" algn="l">
              <a:spcBef>
                <a:spcPts val="600"/>
              </a:spcBef>
              <a:spcAft>
                <a:spcPts val="0"/>
              </a:spcAft>
              <a:buNone/>
            </a:pPr>
            <a:r>
              <a:rPr lang="en" sz="2000"/>
              <a:t>	</a:t>
            </a:r>
            <a:r>
              <a:rPr lang="en" sz="1500"/>
              <a:t>We utilized NLTK, scikit-learn, and a little bit of gensim to have an improved product that worked </a:t>
            </a:r>
            <a:r>
              <a:rPr lang="en" sz="1500"/>
              <a:t>really </a:t>
            </a:r>
            <a:r>
              <a:rPr lang="en" sz="1500"/>
              <a:t>well with a dataset of 1010 patents. We also visualized our data in a bunch of different ways!</a:t>
            </a:r>
            <a:endParaRPr sz="1500"/>
          </a:p>
          <a:p>
            <a:pPr indent="0" lvl="0" marL="5029200" rtl="0" algn="l">
              <a:spcBef>
                <a:spcPts val="600"/>
              </a:spcBef>
              <a:spcAft>
                <a:spcPts val="0"/>
              </a:spcAft>
              <a:buNone/>
            </a:pPr>
            <a:r>
              <a:rPr lang="en" sz="1000">
                <a:solidFill>
                  <a:srgbClr val="008800"/>
                </a:solidFill>
              </a:rPr>
              <a:t>As an example, this is a </a:t>
            </a:r>
            <a:endParaRPr sz="1000">
              <a:solidFill>
                <a:srgbClr val="008800"/>
              </a:solidFill>
            </a:endParaRPr>
          </a:p>
          <a:p>
            <a:pPr indent="0" lvl="0" marL="5029200" rtl="0" algn="l">
              <a:spcBef>
                <a:spcPts val="600"/>
              </a:spcBef>
              <a:spcAft>
                <a:spcPts val="0"/>
              </a:spcAft>
              <a:buNone/>
            </a:pPr>
            <a:r>
              <a:rPr lang="en" sz="1000">
                <a:solidFill>
                  <a:srgbClr val="008800"/>
                </a:solidFill>
              </a:rPr>
              <a:t>visualization of various Similarity </a:t>
            </a:r>
            <a:endParaRPr sz="1000">
              <a:solidFill>
                <a:srgbClr val="008800"/>
              </a:solidFill>
            </a:endParaRPr>
          </a:p>
          <a:p>
            <a:pPr indent="0" lvl="0" marL="5029200" rtl="0" algn="l">
              <a:spcBef>
                <a:spcPts val="600"/>
              </a:spcBef>
              <a:spcAft>
                <a:spcPts val="0"/>
              </a:spcAft>
              <a:buNone/>
            </a:pPr>
            <a:r>
              <a:rPr lang="en" sz="1000">
                <a:solidFill>
                  <a:srgbClr val="008800"/>
                </a:solidFill>
              </a:rPr>
              <a:t>metrics across 1010 patents.</a:t>
            </a:r>
            <a:endParaRPr sz="1000">
              <a:solidFill>
                <a:srgbClr val="008800"/>
              </a:solidFill>
            </a:endParaRPr>
          </a:p>
        </p:txBody>
      </p:sp>
      <p:pic>
        <p:nvPicPr>
          <p:cNvPr id="258" name="Google Shape;258;p34"/>
          <p:cNvPicPr preferRelativeResize="0"/>
          <p:nvPr/>
        </p:nvPicPr>
        <p:blipFill rotWithShape="1">
          <a:blip r:embed="rId5">
            <a:alphaModFix/>
          </a:blip>
          <a:srcRect b="2391" l="19248" r="14333" t="0"/>
          <a:stretch/>
        </p:blipFill>
        <p:spPr>
          <a:xfrm>
            <a:off x="5954000" y="3692875"/>
            <a:ext cx="1493625" cy="1111774"/>
          </a:xfrm>
          <a:prstGeom prst="rect">
            <a:avLst/>
          </a:prstGeom>
          <a:noFill/>
          <a:ln>
            <a:noFill/>
          </a:ln>
        </p:spPr>
      </p:pic>
      <p:sp>
        <p:nvSpPr>
          <p:cNvPr id="259" name="Google Shape;259;p34"/>
          <p:cNvSpPr txBox="1"/>
          <p:nvPr/>
        </p:nvSpPr>
        <p:spPr>
          <a:xfrm>
            <a:off x="866600" y="3117275"/>
            <a:ext cx="35973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008800"/>
                </a:solidFill>
                <a:latin typeface="Source Sans Pro"/>
                <a:ea typeface="Source Sans Pro"/>
                <a:cs typeface="Source Sans Pro"/>
                <a:sym typeface="Source Sans Pro"/>
              </a:rPr>
              <a:t>Subsection of our TSNE Graph of word vectors</a:t>
            </a:r>
            <a:endParaRPr sz="1000">
              <a:solidFill>
                <a:srgbClr val="008800"/>
              </a:solidFill>
              <a:latin typeface="Source Sans Pro"/>
              <a:ea typeface="Source Sans Pro"/>
              <a:cs typeface="Source Sans Pro"/>
              <a:sym typeface="Source Sans Pro"/>
            </a:endParaRPr>
          </a:p>
        </p:txBody>
      </p:sp>
      <p:pic>
        <p:nvPicPr>
          <p:cNvPr id="260" name="Google Shape;260;p34"/>
          <p:cNvPicPr preferRelativeResize="0"/>
          <p:nvPr/>
        </p:nvPicPr>
        <p:blipFill rotWithShape="1">
          <a:blip r:embed="rId6">
            <a:alphaModFix/>
          </a:blip>
          <a:srcRect b="15742" l="3465" r="0" t="8683"/>
          <a:stretch/>
        </p:blipFill>
        <p:spPr>
          <a:xfrm>
            <a:off x="2163375" y="3427701"/>
            <a:ext cx="2637300" cy="1548600"/>
          </a:xfrm>
          <a:prstGeom prst="roundRect">
            <a:avLst>
              <a:gd fmla="val 16667" name="adj"/>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5"/>
          <p:cNvSpPr txBox="1"/>
          <p:nvPr>
            <p:ph type="title"/>
          </p:nvPr>
        </p:nvSpPr>
        <p:spPr>
          <a:xfrm>
            <a:off x="786150" y="559095"/>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Incorporated Gensim into the almost finished Patent Prior Art Finder</a:t>
            </a:r>
            <a:endParaRPr sz="2800"/>
          </a:p>
        </p:txBody>
      </p:sp>
      <p:sp>
        <p:nvSpPr>
          <p:cNvPr id="266" name="Google Shape;266;p35"/>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p>
            <a:pPr indent="457200" lvl="0" marL="0" rtl="0" algn="l">
              <a:spcBef>
                <a:spcPts val="600"/>
              </a:spcBef>
              <a:spcAft>
                <a:spcPts val="0"/>
              </a:spcAft>
              <a:buNone/>
            </a:pPr>
            <a:r>
              <a:rPr lang="en" sz="2000"/>
              <a:t>There was a steep learning curve to fully understand how to utilize Gensim and the logic behind it. Yet, we now have the understandings of Natural Language Processing within Machine Learning and Artificial Intelligence.</a:t>
            </a:r>
            <a:endParaRPr sz="2000"/>
          </a:p>
          <a:p>
            <a:pPr indent="457200" lvl="0" marL="0" rtl="0" algn="l">
              <a:spcBef>
                <a:spcPts val="600"/>
              </a:spcBef>
              <a:spcAft>
                <a:spcPts val="0"/>
              </a:spcAft>
              <a:buNone/>
            </a:pPr>
            <a:r>
              <a:rPr lang="en" sz="1400" u="sng">
                <a:solidFill>
                  <a:schemeClr val="hlink"/>
                </a:solidFill>
                <a:hlinkClick r:id="rId3"/>
              </a:rPr>
              <a:t>Core Concepts — gensim - Corpus</a:t>
            </a:r>
            <a:endParaRPr sz="1400"/>
          </a:p>
          <a:p>
            <a:pPr indent="457200" lvl="0" marL="0" rtl="0" algn="l">
              <a:spcBef>
                <a:spcPts val="600"/>
              </a:spcBef>
              <a:spcAft>
                <a:spcPts val="0"/>
              </a:spcAft>
              <a:buNone/>
            </a:pPr>
            <a:r>
              <a:t/>
            </a:r>
            <a:endParaRPr sz="2000"/>
          </a:p>
          <a:p>
            <a:pPr indent="0" lvl="0" marL="0" rtl="0" algn="l">
              <a:spcBef>
                <a:spcPts val="600"/>
              </a:spcBef>
              <a:spcAft>
                <a:spcPts val="0"/>
              </a:spcAft>
              <a:buNone/>
            </a:pPr>
            <a:r>
              <a:t/>
            </a:r>
            <a:endParaRPr sz="2000"/>
          </a:p>
        </p:txBody>
      </p:sp>
      <p:pic>
        <p:nvPicPr>
          <p:cNvPr id="267" name="Google Shape;267;p35"/>
          <p:cNvPicPr preferRelativeResize="0"/>
          <p:nvPr/>
        </p:nvPicPr>
        <p:blipFill>
          <a:blip r:embed="rId4">
            <a:alphaModFix/>
          </a:blip>
          <a:stretch>
            <a:fillRect/>
          </a:stretch>
        </p:blipFill>
        <p:spPr>
          <a:xfrm>
            <a:off x="6434047" y="283347"/>
            <a:ext cx="2179850" cy="11498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6"/>
          <p:cNvSpPr txBox="1"/>
          <p:nvPr>
            <p:ph type="title"/>
          </p:nvPr>
        </p:nvSpPr>
        <p:spPr>
          <a:xfrm>
            <a:off x="786150" y="559095"/>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We spoke to soon, #Debugging</a:t>
            </a:r>
            <a:endParaRPr sz="2800"/>
          </a:p>
        </p:txBody>
      </p:sp>
      <p:sp>
        <p:nvSpPr>
          <p:cNvPr id="273" name="Google Shape;273;p36"/>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a:t>Of course, no development cycle is complete without a debugging stage - we spent our time making sure</a:t>
            </a:r>
            <a:endParaRPr sz="2000"/>
          </a:p>
          <a:p>
            <a:pPr indent="-355600" lvl="0" marL="457200" rtl="0" algn="l">
              <a:spcBef>
                <a:spcPts val="600"/>
              </a:spcBef>
              <a:spcAft>
                <a:spcPts val="0"/>
              </a:spcAft>
              <a:buSzPts val="2000"/>
              <a:buChar char="●"/>
            </a:pPr>
            <a:r>
              <a:rPr lang="en" sz="2000"/>
              <a:t>Our product can run smoothly with a gigantic dataset.</a:t>
            </a:r>
            <a:endParaRPr sz="2000"/>
          </a:p>
          <a:p>
            <a:pPr indent="-355600" lvl="0" marL="457200" rtl="0" algn="l">
              <a:spcBef>
                <a:spcPts val="0"/>
              </a:spcBef>
              <a:spcAft>
                <a:spcPts val="0"/>
              </a:spcAft>
              <a:buSzPts val="2000"/>
              <a:buChar char="●"/>
            </a:pPr>
            <a:r>
              <a:rPr lang="en" sz="2000"/>
              <a:t>The vectors were being concatenated correctly to be understood by the code.</a:t>
            </a:r>
            <a:endParaRPr sz="2000"/>
          </a:p>
          <a:p>
            <a:pPr indent="-355600" lvl="0" marL="457200" rtl="0" algn="l">
              <a:spcBef>
                <a:spcPts val="0"/>
              </a:spcBef>
              <a:spcAft>
                <a:spcPts val="0"/>
              </a:spcAft>
              <a:buSzPts val="2000"/>
              <a:buChar char="●"/>
            </a:pPr>
            <a:r>
              <a:rPr lang="en" sz="2000"/>
              <a:t>That two patents that were deemed similar by the product were ACTUALLY </a:t>
            </a:r>
            <a:r>
              <a:rPr lang="en" sz="2000"/>
              <a:t>similar</a:t>
            </a:r>
            <a:r>
              <a:rPr lang="en" sz="2000"/>
              <a:t> to each other.</a:t>
            </a:r>
            <a:endParaRPr sz="2000"/>
          </a:p>
          <a:p>
            <a:pPr indent="0" lvl="0" marL="0" rtl="0" algn="l">
              <a:spcBef>
                <a:spcPts val="600"/>
              </a:spcBef>
              <a:spcAft>
                <a:spcPts val="0"/>
              </a:spcAft>
              <a:buNone/>
            </a:pPr>
            <a:r>
              <a:t/>
            </a:r>
            <a:endParaRPr sz="2000"/>
          </a:p>
        </p:txBody>
      </p:sp>
      <p:pic>
        <p:nvPicPr>
          <p:cNvPr id="274" name="Google Shape;274;p36"/>
          <p:cNvPicPr preferRelativeResize="0"/>
          <p:nvPr/>
        </p:nvPicPr>
        <p:blipFill>
          <a:blip r:embed="rId3">
            <a:alphaModFix/>
          </a:blip>
          <a:stretch>
            <a:fillRect/>
          </a:stretch>
        </p:blipFill>
        <p:spPr>
          <a:xfrm>
            <a:off x="2709650" y="3679820"/>
            <a:ext cx="1760300" cy="968150"/>
          </a:xfrm>
          <a:prstGeom prst="rect">
            <a:avLst/>
          </a:prstGeom>
          <a:noFill/>
          <a:ln>
            <a:noFill/>
          </a:ln>
        </p:spPr>
      </p:pic>
      <p:pic>
        <p:nvPicPr>
          <p:cNvPr id="275" name="Google Shape;275;p36"/>
          <p:cNvPicPr preferRelativeResize="0"/>
          <p:nvPr/>
        </p:nvPicPr>
        <p:blipFill>
          <a:blip r:embed="rId4">
            <a:alphaModFix/>
          </a:blip>
          <a:stretch>
            <a:fillRect/>
          </a:stretch>
        </p:blipFill>
        <p:spPr>
          <a:xfrm>
            <a:off x="5918652" y="3345202"/>
            <a:ext cx="2570450" cy="16374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7"/>
          <p:cNvSpPr txBox="1"/>
          <p:nvPr>
            <p:ph type="title"/>
          </p:nvPr>
        </p:nvSpPr>
        <p:spPr>
          <a:xfrm>
            <a:off x="786150" y="559095"/>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The Patent Prior Art Finder - accessible through an Interactive Colab Notebook</a:t>
            </a:r>
            <a:endParaRPr sz="2800"/>
          </a:p>
        </p:txBody>
      </p:sp>
      <p:sp>
        <p:nvSpPr>
          <p:cNvPr id="281" name="Google Shape;281;p37"/>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p>
            <a:pPr indent="-355600" lvl="0" marL="457200" rtl="0" algn="l">
              <a:spcBef>
                <a:spcPts val="600"/>
              </a:spcBef>
              <a:spcAft>
                <a:spcPts val="0"/>
              </a:spcAft>
              <a:buSzPts val="2000"/>
              <a:buChar char="●"/>
            </a:pPr>
            <a:r>
              <a:rPr lang="en" sz="2000"/>
              <a:t>That’s all folks!</a:t>
            </a:r>
            <a:endParaRPr sz="2000"/>
          </a:p>
          <a:p>
            <a:pPr indent="0" lvl="0" marL="0" rtl="0" algn="l">
              <a:spcBef>
                <a:spcPts val="600"/>
              </a:spcBef>
              <a:spcAft>
                <a:spcPts val="0"/>
              </a:spcAft>
              <a:buNone/>
            </a:pPr>
            <a:r>
              <a:t/>
            </a:r>
            <a:endParaRPr sz="20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8"/>
          <p:cNvSpPr txBox="1"/>
          <p:nvPr>
            <p:ph type="ctrTitle"/>
          </p:nvPr>
        </p:nvSpPr>
        <p:spPr>
          <a:xfrm>
            <a:off x="1546025" y="1754794"/>
            <a:ext cx="58326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sz="6000">
              <a:solidFill>
                <a:schemeClr val="accent4"/>
              </a:solidFill>
            </a:endParaRPr>
          </a:p>
          <a:p>
            <a:pPr indent="0" lvl="0" marL="0" rtl="0" algn="l">
              <a:spcBef>
                <a:spcPts val="0"/>
              </a:spcBef>
              <a:spcAft>
                <a:spcPts val="0"/>
              </a:spcAft>
              <a:buNone/>
            </a:pPr>
            <a:r>
              <a:rPr lang="en"/>
              <a:t>Behind The Scenes</a:t>
            </a:r>
            <a:endParaRPr/>
          </a:p>
        </p:txBody>
      </p:sp>
      <p:sp>
        <p:nvSpPr>
          <p:cNvPr id="287" name="Google Shape;287;p38"/>
          <p:cNvSpPr txBox="1"/>
          <p:nvPr>
            <p:ph idx="4294967295"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9"/>
          <p:cNvSpPr txBox="1"/>
          <p:nvPr>
            <p:ph type="title"/>
          </p:nvPr>
        </p:nvSpPr>
        <p:spPr>
          <a:xfrm>
            <a:off x="786150" y="700895"/>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Q. </a:t>
            </a:r>
            <a:r>
              <a:rPr lang="en" sz="2800"/>
              <a:t>How can we make a computer understand our human language?</a:t>
            </a:r>
            <a:endParaRPr sz="2800"/>
          </a:p>
        </p:txBody>
      </p:sp>
      <p:sp>
        <p:nvSpPr>
          <p:cNvPr id="293" name="Google Shape;293;p39"/>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sz="2000"/>
          </a:p>
          <a:p>
            <a:pPr indent="0" lvl="0" marL="0" rtl="0" algn="l">
              <a:spcBef>
                <a:spcPts val="600"/>
              </a:spcBef>
              <a:spcAft>
                <a:spcPts val="0"/>
              </a:spcAft>
              <a:buNone/>
            </a:pPr>
            <a:r>
              <a:t/>
            </a:r>
            <a:endParaRPr sz="2000"/>
          </a:p>
          <a:p>
            <a:pPr indent="0" lvl="0" marL="0" rtl="0" algn="l">
              <a:spcBef>
                <a:spcPts val="600"/>
              </a:spcBef>
              <a:spcAft>
                <a:spcPts val="0"/>
              </a:spcAft>
              <a:buNone/>
            </a:pPr>
            <a:r>
              <a:t/>
            </a:r>
            <a:endParaRPr b="1" sz="2000"/>
          </a:p>
        </p:txBody>
      </p:sp>
      <p:pic>
        <p:nvPicPr>
          <p:cNvPr id="294" name="Google Shape;294;p39"/>
          <p:cNvPicPr preferRelativeResize="0"/>
          <p:nvPr/>
        </p:nvPicPr>
        <p:blipFill>
          <a:blip r:embed="rId3">
            <a:alphaModFix/>
          </a:blip>
          <a:stretch>
            <a:fillRect/>
          </a:stretch>
        </p:blipFill>
        <p:spPr>
          <a:xfrm>
            <a:off x="4262513" y="1540500"/>
            <a:ext cx="2714625" cy="1685925"/>
          </a:xfrm>
          <a:prstGeom prst="rect">
            <a:avLst/>
          </a:prstGeom>
          <a:noFill/>
          <a:ln>
            <a:noFill/>
          </a:ln>
        </p:spPr>
      </p:pic>
      <p:pic>
        <p:nvPicPr>
          <p:cNvPr descr="Desktop Computer Stock Illustration - Download Image Now - iStock" id="295" name="Google Shape;295;p39"/>
          <p:cNvPicPr preferRelativeResize="0"/>
          <p:nvPr/>
        </p:nvPicPr>
        <p:blipFill>
          <a:blip r:embed="rId4">
            <a:alphaModFix/>
          </a:blip>
          <a:stretch>
            <a:fillRect/>
          </a:stretch>
        </p:blipFill>
        <p:spPr>
          <a:xfrm>
            <a:off x="3331800" y="2996150"/>
            <a:ext cx="2085975" cy="1743075"/>
          </a:xfrm>
          <a:prstGeom prst="rect">
            <a:avLst/>
          </a:prstGeom>
          <a:noFill/>
          <a:ln>
            <a:noFill/>
          </a:ln>
        </p:spPr>
      </p:pic>
      <p:sp>
        <p:nvSpPr>
          <p:cNvPr id="296" name="Google Shape;296;p39"/>
          <p:cNvSpPr/>
          <p:nvPr/>
        </p:nvSpPr>
        <p:spPr>
          <a:xfrm>
            <a:off x="671275" y="1375850"/>
            <a:ext cx="2799600" cy="1743000"/>
          </a:xfrm>
          <a:prstGeom prst="cloudCallout">
            <a:avLst>
              <a:gd fmla="val 60822" name="adj1"/>
              <a:gd fmla="val 56112"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9"/>
          <p:cNvSpPr txBox="1"/>
          <p:nvPr/>
        </p:nvSpPr>
        <p:spPr>
          <a:xfrm>
            <a:off x="1031475" y="1751850"/>
            <a:ext cx="19566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latin typeface="Caveat"/>
                <a:ea typeface="Caveat"/>
                <a:cs typeface="Caveat"/>
                <a:sym typeface="Caveat"/>
              </a:rPr>
              <a:t>What’s the meaning of life?</a:t>
            </a:r>
            <a:endParaRPr sz="2500">
              <a:latin typeface="Caveat"/>
              <a:ea typeface="Caveat"/>
              <a:cs typeface="Caveat"/>
              <a:sym typeface="Cavea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40"/>
          <p:cNvSpPr txBox="1"/>
          <p:nvPr>
            <p:ph type="title"/>
          </p:nvPr>
        </p:nvSpPr>
        <p:spPr>
          <a:xfrm>
            <a:off x="786150" y="25067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A. Through Artificial Intelligence!</a:t>
            </a:r>
            <a:endParaRPr sz="2800"/>
          </a:p>
        </p:txBody>
      </p:sp>
      <p:sp>
        <p:nvSpPr>
          <p:cNvPr id="303" name="Google Shape;303;p40"/>
          <p:cNvSpPr txBox="1"/>
          <p:nvPr>
            <p:ph idx="1" type="body"/>
          </p:nvPr>
        </p:nvSpPr>
        <p:spPr>
          <a:xfrm>
            <a:off x="786150" y="2522375"/>
            <a:ext cx="7571700" cy="2553000"/>
          </a:xfrm>
          <a:prstGeom prst="rect">
            <a:avLst/>
          </a:prstGeom>
        </p:spPr>
        <p:txBody>
          <a:bodyPr anchorCtr="0" anchor="t" bIns="91425" lIns="91425" spcFirstLastPara="1" rIns="91425" wrap="square" tIns="91425">
            <a:noAutofit/>
          </a:bodyPr>
          <a:lstStyle/>
          <a:p>
            <a:pPr indent="457200" lvl="0" marL="0" rtl="0" algn="l">
              <a:spcBef>
                <a:spcPts val="600"/>
              </a:spcBef>
              <a:spcAft>
                <a:spcPts val="0"/>
              </a:spcAft>
              <a:buNone/>
            </a:pPr>
            <a:r>
              <a:rPr lang="en" sz="2000"/>
              <a:t>Specifically, implementing </a:t>
            </a:r>
            <a:r>
              <a:rPr lang="en" sz="2000"/>
              <a:t>NLP - or Natural Language Processing- which is a way for a computer to understand the language us humans speak.</a:t>
            </a:r>
            <a:endParaRPr sz="2000"/>
          </a:p>
          <a:p>
            <a:pPr indent="457200" lvl="0" marL="0" rtl="0" algn="l">
              <a:spcBef>
                <a:spcPts val="600"/>
              </a:spcBef>
              <a:spcAft>
                <a:spcPts val="0"/>
              </a:spcAft>
              <a:buNone/>
            </a:pPr>
            <a:r>
              <a:rPr lang="en" sz="2000"/>
              <a:t>A computer (as of 2021), will never LITERALLY understand what we’re saying (sorry sci-fi movie lovers), but through various methods, it can convert what we’re saying into something it CAN understand.</a:t>
            </a:r>
            <a:endParaRPr sz="2000"/>
          </a:p>
          <a:p>
            <a:pPr indent="0" lvl="0" marL="0" rtl="0" algn="l">
              <a:spcBef>
                <a:spcPts val="600"/>
              </a:spcBef>
              <a:spcAft>
                <a:spcPts val="0"/>
              </a:spcAft>
              <a:buNone/>
            </a:pPr>
            <a:r>
              <a:t/>
            </a:r>
            <a:endParaRPr b="1" sz="2000"/>
          </a:p>
        </p:txBody>
      </p:sp>
      <p:pic>
        <p:nvPicPr>
          <p:cNvPr id="304" name="Google Shape;304;p40"/>
          <p:cNvPicPr preferRelativeResize="0"/>
          <p:nvPr/>
        </p:nvPicPr>
        <p:blipFill>
          <a:blip r:embed="rId3">
            <a:alphaModFix/>
          </a:blip>
          <a:stretch>
            <a:fillRect/>
          </a:stretch>
        </p:blipFill>
        <p:spPr>
          <a:xfrm>
            <a:off x="786139" y="844900"/>
            <a:ext cx="1176736" cy="1677475"/>
          </a:xfrm>
          <a:prstGeom prst="rect">
            <a:avLst/>
          </a:prstGeom>
          <a:noFill/>
          <a:ln>
            <a:noFill/>
          </a:ln>
        </p:spPr>
      </p:pic>
      <p:pic>
        <p:nvPicPr>
          <p:cNvPr id="305" name="Google Shape;305;p40"/>
          <p:cNvPicPr preferRelativeResize="0"/>
          <p:nvPr/>
        </p:nvPicPr>
        <p:blipFill>
          <a:blip r:embed="rId4">
            <a:alphaModFix/>
          </a:blip>
          <a:stretch>
            <a:fillRect/>
          </a:stretch>
        </p:blipFill>
        <p:spPr>
          <a:xfrm>
            <a:off x="3441397" y="844900"/>
            <a:ext cx="1130603" cy="1677475"/>
          </a:xfrm>
          <a:prstGeom prst="rect">
            <a:avLst/>
          </a:prstGeom>
          <a:noFill/>
          <a:ln>
            <a:noFill/>
          </a:ln>
        </p:spPr>
      </p:pic>
      <p:pic>
        <p:nvPicPr>
          <p:cNvPr descr="A.I. Artificial Intelligence – Poster Museum" id="306" name="Google Shape;306;p40"/>
          <p:cNvPicPr preferRelativeResize="0"/>
          <p:nvPr/>
        </p:nvPicPr>
        <p:blipFill>
          <a:blip r:embed="rId5">
            <a:alphaModFix/>
          </a:blip>
          <a:stretch>
            <a:fillRect/>
          </a:stretch>
        </p:blipFill>
        <p:spPr>
          <a:xfrm>
            <a:off x="6150275" y="819100"/>
            <a:ext cx="1176725" cy="172906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1"/>
          <p:cNvSpPr txBox="1"/>
          <p:nvPr>
            <p:ph type="ctrTitle"/>
          </p:nvPr>
        </p:nvSpPr>
        <p:spPr>
          <a:xfrm>
            <a:off x="1546025" y="1754794"/>
            <a:ext cx="58326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sz="6000">
              <a:solidFill>
                <a:schemeClr val="accent4"/>
              </a:solidFill>
            </a:endParaRPr>
          </a:p>
          <a:p>
            <a:pPr indent="0" lvl="0" marL="0" rtl="0" algn="l">
              <a:spcBef>
                <a:spcPts val="0"/>
              </a:spcBef>
              <a:spcAft>
                <a:spcPts val="0"/>
              </a:spcAft>
              <a:buNone/>
            </a:pPr>
            <a:r>
              <a:rPr lang="en"/>
              <a:t>Python Libraries</a:t>
            </a:r>
            <a:endParaRPr/>
          </a:p>
        </p:txBody>
      </p:sp>
      <p:sp>
        <p:nvSpPr>
          <p:cNvPr id="312" name="Google Shape;312;p41"/>
          <p:cNvSpPr txBox="1"/>
          <p:nvPr>
            <p:ph idx="4294967295"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5"/>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First: What the heck is Prior Art?</a:t>
            </a:r>
            <a:endParaRPr sz="2800"/>
          </a:p>
        </p:txBody>
      </p:sp>
      <p:sp>
        <p:nvSpPr>
          <p:cNvPr id="88" name="Google Shape;88;p15"/>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Prior art (according to merriam-webster.com) is:</a:t>
            </a:r>
            <a:endParaRPr/>
          </a:p>
          <a:p>
            <a:pPr indent="0" lvl="0" marL="0" rtl="0" algn="l">
              <a:spcBef>
                <a:spcPts val="600"/>
              </a:spcBef>
              <a:spcAft>
                <a:spcPts val="0"/>
              </a:spcAft>
              <a:buNone/>
            </a:pPr>
            <a:r>
              <a:t/>
            </a:r>
            <a:endParaRPr/>
          </a:p>
          <a:p>
            <a:pPr indent="457200" lvl="0" marL="0" rtl="0" algn="l">
              <a:spcBef>
                <a:spcPts val="600"/>
              </a:spcBef>
              <a:spcAft>
                <a:spcPts val="0"/>
              </a:spcAft>
              <a:buNone/>
            </a:pPr>
            <a:r>
              <a:rPr lang="en" sz="2000">
                <a:solidFill>
                  <a:srgbClr val="303336"/>
                </a:solidFill>
                <a:highlight>
                  <a:srgbClr val="FFFFFF"/>
                </a:highlight>
              </a:rPr>
              <a:t>“Knowledge that is publicly available (as from the description in an already existing patent, from publications, or from public use or sale) before the date of filing a claim for a patent for an invention”</a:t>
            </a:r>
            <a:endParaRPr sz="2000">
              <a:solidFill>
                <a:srgbClr val="303336"/>
              </a:solidFill>
              <a:highlight>
                <a:srgbClr val="FFFFFF"/>
              </a:highlight>
            </a:endParaRPr>
          </a:p>
          <a:p>
            <a:pPr indent="457200" lvl="0" marL="0" rtl="0" algn="l">
              <a:spcBef>
                <a:spcPts val="600"/>
              </a:spcBef>
              <a:spcAft>
                <a:spcPts val="0"/>
              </a:spcAft>
              <a:buNone/>
            </a:pPr>
            <a:r>
              <a:t/>
            </a:r>
            <a:endParaRPr sz="2000">
              <a:solidFill>
                <a:srgbClr val="303336"/>
              </a:solidFill>
              <a:highlight>
                <a:srgbClr val="FFFFFF"/>
              </a:highlight>
            </a:endParaRPr>
          </a:p>
          <a:p>
            <a:pPr indent="457200" lvl="0" marL="1371600" rtl="0" algn="l">
              <a:spcBef>
                <a:spcPts val="600"/>
              </a:spcBef>
              <a:spcAft>
                <a:spcPts val="0"/>
              </a:spcAft>
              <a:buNone/>
            </a:pPr>
            <a:r>
              <a:rPr lang="en" sz="2000">
                <a:solidFill>
                  <a:srgbClr val="008000"/>
                </a:solidFill>
                <a:highlight>
                  <a:srgbClr val="FFFFFF"/>
                </a:highlight>
              </a:rPr>
              <a:t>Or simply, related publications that predate your</a:t>
            </a:r>
            <a:endParaRPr sz="2000">
              <a:solidFill>
                <a:srgbClr val="008000"/>
              </a:solidFill>
              <a:highlight>
                <a:srgbClr val="FFFFFF"/>
              </a:highlight>
            </a:endParaRPr>
          </a:p>
          <a:p>
            <a:pPr indent="457200" lvl="0" marL="1371600" rtl="0" algn="l">
              <a:spcBef>
                <a:spcPts val="600"/>
              </a:spcBef>
              <a:spcAft>
                <a:spcPts val="0"/>
              </a:spcAft>
              <a:buNone/>
            </a:pPr>
            <a:r>
              <a:rPr lang="en" sz="2000">
                <a:solidFill>
                  <a:srgbClr val="008000"/>
                </a:solidFill>
                <a:highlight>
                  <a:srgbClr val="FFFFFF"/>
                </a:highlight>
              </a:rPr>
              <a:t>patent.</a:t>
            </a:r>
            <a:endParaRPr sz="2000">
              <a:solidFill>
                <a:srgbClr val="008000"/>
              </a:solidFill>
              <a:highlight>
                <a:srgbClr val="FFFFFF"/>
              </a:highlight>
            </a:endParaRPr>
          </a:p>
        </p:txBody>
      </p:sp>
      <p:pic>
        <p:nvPicPr>
          <p:cNvPr id="89" name="Google Shape;89;p15"/>
          <p:cNvPicPr preferRelativeResize="0"/>
          <p:nvPr/>
        </p:nvPicPr>
        <p:blipFill rotWithShape="1">
          <a:blip r:embed="rId3">
            <a:alphaModFix/>
          </a:blip>
          <a:srcRect b="0" l="10896" r="9914" t="3660"/>
          <a:stretch/>
        </p:blipFill>
        <p:spPr>
          <a:xfrm>
            <a:off x="6663325" y="103350"/>
            <a:ext cx="1019850" cy="1267925"/>
          </a:xfrm>
          <a:prstGeom prst="rect">
            <a:avLst/>
          </a:prstGeom>
          <a:noFill/>
          <a:ln>
            <a:noFill/>
          </a:ln>
        </p:spPr>
      </p:pic>
      <p:pic>
        <p:nvPicPr>
          <p:cNvPr id="90" name="Google Shape;90;p15"/>
          <p:cNvPicPr preferRelativeResize="0"/>
          <p:nvPr/>
        </p:nvPicPr>
        <p:blipFill>
          <a:blip r:embed="rId4">
            <a:alphaModFix/>
          </a:blip>
          <a:stretch>
            <a:fillRect/>
          </a:stretch>
        </p:blipFill>
        <p:spPr>
          <a:xfrm>
            <a:off x="831847" y="3321975"/>
            <a:ext cx="1847353" cy="12679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42"/>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Python Libraries</a:t>
            </a:r>
            <a:endParaRPr sz="2800"/>
          </a:p>
        </p:txBody>
      </p:sp>
      <p:sp>
        <p:nvSpPr>
          <p:cNvPr id="318" name="Google Shape;318;p42"/>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p>
            <a:pPr indent="457200" lvl="0" marL="0" rtl="0" algn="l">
              <a:spcBef>
                <a:spcPts val="600"/>
              </a:spcBef>
              <a:spcAft>
                <a:spcPts val="0"/>
              </a:spcAft>
              <a:buNone/>
            </a:pPr>
            <a:r>
              <a:rPr lang="en" sz="2000"/>
              <a:t>The language we used to build this product was Python, and we used various python libraries to help us accomplish our goal - </a:t>
            </a:r>
            <a:endParaRPr sz="2000"/>
          </a:p>
          <a:p>
            <a:pPr indent="-355600" lvl="0" marL="457200" rtl="0" algn="l">
              <a:spcBef>
                <a:spcPts val="600"/>
              </a:spcBef>
              <a:spcAft>
                <a:spcPts val="0"/>
              </a:spcAft>
              <a:buSzPts val="2000"/>
              <a:buAutoNum type="arabicPeriod"/>
            </a:pPr>
            <a:r>
              <a:rPr lang="en" sz="2000"/>
              <a:t>Pandas</a:t>
            </a:r>
            <a:endParaRPr sz="2000"/>
          </a:p>
          <a:p>
            <a:pPr indent="-355600" lvl="0" marL="457200" rtl="0" algn="l">
              <a:spcBef>
                <a:spcPts val="0"/>
              </a:spcBef>
              <a:spcAft>
                <a:spcPts val="0"/>
              </a:spcAft>
              <a:buSzPts val="2000"/>
              <a:buAutoNum type="arabicPeriod"/>
            </a:pPr>
            <a:r>
              <a:rPr lang="en" sz="2000"/>
              <a:t>SciKit-Learn</a:t>
            </a:r>
            <a:endParaRPr sz="2000"/>
          </a:p>
          <a:p>
            <a:pPr indent="-355600" lvl="0" marL="457200" rtl="0" algn="l">
              <a:spcBef>
                <a:spcPts val="0"/>
              </a:spcBef>
              <a:spcAft>
                <a:spcPts val="0"/>
              </a:spcAft>
              <a:buSzPts val="2000"/>
              <a:buAutoNum type="arabicPeriod"/>
            </a:pPr>
            <a:r>
              <a:rPr lang="en" sz="2000"/>
              <a:t>Numpy</a:t>
            </a:r>
            <a:endParaRPr sz="2000"/>
          </a:p>
          <a:p>
            <a:pPr indent="-355600" lvl="0" marL="457200" rtl="0" algn="l">
              <a:spcBef>
                <a:spcPts val="0"/>
              </a:spcBef>
              <a:spcAft>
                <a:spcPts val="0"/>
              </a:spcAft>
              <a:buSzPts val="2000"/>
              <a:buAutoNum type="arabicPeriod"/>
            </a:pPr>
            <a:r>
              <a:rPr lang="en" sz="2000"/>
              <a:t>NLTK</a:t>
            </a:r>
            <a:endParaRPr sz="2000"/>
          </a:p>
          <a:p>
            <a:pPr indent="-355600" lvl="0" marL="457200" rtl="0" algn="l">
              <a:spcBef>
                <a:spcPts val="0"/>
              </a:spcBef>
              <a:spcAft>
                <a:spcPts val="0"/>
              </a:spcAft>
              <a:buSzPts val="2000"/>
              <a:buAutoNum type="arabicPeriod"/>
            </a:pPr>
            <a:r>
              <a:rPr lang="en" sz="2000"/>
              <a:t>Gensim</a:t>
            </a:r>
            <a:endParaRPr sz="2000"/>
          </a:p>
          <a:p>
            <a:pPr indent="0" lvl="0" marL="0" rtl="0" algn="l">
              <a:spcBef>
                <a:spcPts val="600"/>
              </a:spcBef>
              <a:spcAft>
                <a:spcPts val="0"/>
              </a:spcAft>
              <a:buNone/>
            </a:pPr>
            <a:r>
              <a:t/>
            </a:r>
            <a:endParaRPr sz="2000"/>
          </a:p>
        </p:txBody>
      </p:sp>
      <p:pic>
        <p:nvPicPr>
          <p:cNvPr id="319" name="Google Shape;319;p42"/>
          <p:cNvPicPr preferRelativeResize="0"/>
          <p:nvPr/>
        </p:nvPicPr>
        <p:blipFill rotWithShape="1">
          <a:blip r:embed="rId3">
            <a:alphaModFix/>
          </a:blip>
          <a:srcRect b="0" l="0" r="4707" t="0"/>
          <a:stretch/>
        </p:blipFill>
        <p:spPr>
          <a:xfrm>
            <a:off x="4717274" y="2277125"/>
            <a:ext cx="3785025" cy="11525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43"/>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Pandas - </a:t>
            </a:r>
            <a:endParaRPr sz="2800"/>
          </a:p>
        </p:txBody>
      </p:sp>
      <p:sp>
        <p:nvSpPr>
          <p:cNvPr id="325" name="Google Shape;325;p43"/>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a:t>	Pandas is a </a:t>
            </a:r>
            <a:r>
              <a:rPr lang="en" sz="2000">
                <a:solidFill>
                  <a:srgbClr val="444444"/>
                </a:solidFill>
                <a:highlight>
                  <a:srgbClr val="FFFFFF"/>
                </a:highlight>
              </a:rPr>
              <a:t>fundamental high-level building block for doing practical, real world data analysis in Python </a:t>
            </a:r>
            <a:r>
              <a:rPr lang="en" sz="1400">
                <a:solidFill>
                  <a:srgbClr val="444444"/>
                </a:solidFill>
                <a:highlight>
                  <a:srgbClr val="FFFFFF"/>
                </a:highlight>
              </a:rPr>
              <a:t>(</a:t>
            </a:r>
            <a:r>
              <a:rPr lang="en" sz="1400" u="sng">
                <a:solidFill>
                  <a:schemeClr val="hlink"/>
                </a:solidFill>
                <a:highlight>
                  <a:srgbClr val="FFFFFF"/>
                </a:highlight>
                <a:hlinkClick r:id="rId3"/>
              </a:rPr>
              <a:t>https://pandas.pydata.org/about/</a:t>
            </a:r>
            <a:r>
              <a:rPr lang="en" sz="1400">
                <a:solidFill>
                  <a:srgbClr val="444444"/>
                </a:solidFill>
                <a:highlight>
                  <a:srgbClr val="FFFFFF"/>
                </a:highlight>
              </a:rPr>
              <a:t>)</a:t>
            </a:r>
            <a:endParaRPr sz="1400">
              <a:solidFill>
                <a:srgbClr val="444444"/>
              </a:solidFill>
              <a:highlight>
                <a:srgbClr val="FFFFFF"/>
              </a:highlight>
            </a:endParaRPr>
          </a:p>
          <a:p>
            <a:pPr indent="0" lvl="0" marL="0" rtl="0" algn="l">
              <a:spcBef>
                <a:spcPts val="600"/>
              </a:spcBef>
              <a:spcAft>
                <a:spcPts val="0"/>
              </a:spcAft>
              <a:buNone/>
            </a:pPr>
            <a:r>
              <a:t/>
            </a:r>
            <a:endParaRPr sz="2000"/>
          </a:p>
          <a:p>
            <a:pPr indent="457200" lvl="0" marL="0" rtl="0" algn="l">
              <a:spcBef>
                <a:spcPts val="600"/>
              </a:spcBef>
              <a:spcAft>
                <a:spcPts val="0"/>
              </a:spcAft>
              <a:buNone/>
            </a:pPr>
            <a:r>
              <a:rPr lang="en" sz="2000"/>
              <a:t>This </a:t>
            </a:r>
            <a:r>
              <a:rPr lang="en" sz="2000"/>
              <a:t>powerful</a:t>
            </a:r>
            <a:r>
              <a:rPr lang="en" sz="2000"/>
              <a:t> library </a:t>
            </a:r>
            <a:r>
              <a:rPr lang="en" sz="2000"/>
              <a:t>allowed</a:t>
            </a:r>
            <a:r>
              <a:rPr lang="en" sz="2000"/>
              <a:t> us to visualize and perform complex data transformations and analysis on our data in the </a:t>
            </a:r>
            <a:r>
              <a:rPr lang="en" sz="2000"/>
              <a:t>structure</a:t>
            </a:r>
            <a:r>
              <a:rPr lang="en" sz="2000"/>
              <a:t> of a pandas Dataframe. </a:t>
            </a:r>
            <a:endParaRPr sz="2000"/>
          </a:p>
          <a:p>
            <a:pPr indent="0" lvl="0" marL="0" rtl="0" algn="l">
              <a:spcBef>
                <a:spcPts val="600"/>
              </a:spcBef>
              <a:spcAft>
                <a:spcPts val="0"/>
              </a:spcAft>
              <a:buNone/>
            </a:pPr>
            <a:r>
              <a:t/>
            </a:r>
            <a:endParaRPr sz="2000"/>
          </a:p>
        </p:txBody>
      </p:sp>
      <p:pic>
        <p:nvPicPr>
          <p:cNvPr id="326" name="Google Shape;326;p43"/>
          <p:cNvPicPr preferRelativeResize="0"/>
          <p:nvPr/>
        </p:nvPicPr>
        <p:blipFill>
          <a:blip r:embed="rId4">
            <a:alphaModFix/>
          </a:blip>
          <a:stretch>
            <a:fillRect/>
          </a:stretch>
        </p:blipFill>
        <p:spPr>
          <a:xfrm>
            <a:off x="2559388" y="73913"/>
            <a:ext cx="3362325" cy="1362075"/>
          </a:xfrm>
          <a:prstGeom prst="rect">
            <a:avLst/>
          </a:prstGeom>
          <a:noFill/>
          <a:ln>
            <a:noFill/>
          </a:ln>
        </p:spPr>
      </p:pic>
      <p:pic>
        <p:nvPicPr>
          <p:cNvPr id="327" name="Google Shape;327;p43"/>
          <p:cNvPicPr preferRelativeResize="0"/>
          <p:nvPr/>
        </p:nvPicPr>
        <p:blipFill>
          <a:blip r:embed="rId5">
            <a:alphaModFix/>
          </a:blip>
          <a:stretch>
            <a:fillRect/>
          </a:stretch>
        </p:blipFill>
        <p:spPr>
          <a:xfrm>
            <a:off x="5998513" y="3283025"/>
            <a:ext cx="2695575" cy="16954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44"/>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SciKit-Learn</a:t>
            </a:r>
            <a:r>
              <a:rPr lang="en" sz="2800"/>
              <a:t> - </a:t>
            </a:r>
            <a:endParaRPr sz="2800"/>
          </a:p>
        </p:txBody>
      </p:sp>
      <p:sp>
        <p:nvSpPr>
          <p:cNvPr id="333" name="Google Shape;333;p44"/>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a:t>	SciKit-Learn is </a:t>
            </a:r>
            <a:r>
              <a:rPr lang="en" sz="2000"/>
              <a:t>a </a:t>
            </a:r>
            <a:r>
              <a:rPr lang="en" sz="2000">
                <a:solidFill>
                  <a:srgbClr val="212529"/>
                </a:solidFill>
                <a:highlight>
                  <a:srgbClr val="FFFFFF"/>
                </a:highlight>
              </a:rPr>
              <a:t>simple and efficient tools for predictive data analysis</a:t>
            </a:r>
            <a:r>
              <a:rPr lang="en" sz="2000"/>
              <a:t> </a:t>
            </a:r>
            <a:r>
              <a:rPr lang="en" sz="2000">
                <a:solidFill>
                  <a:srgbClr val="444444"/>
                </a:solidFill>
                <a:highlight>
                  <a:srgbClr val="FFFFFF"/>
                </a:highlight>
              </a:rPr>
              <a:t>(</a:t>
            </a:r>
            <a:r>
              <a:rPr lang="en" sz="2000" u="sng">
                <a:solidFill>
                  <a:schemeClr val="hlink"/>
                </a:solidFill>
                <a:highlight>
                  <a:srgbClr val="FFFFFF"/>
                </a:highlight>
                <a:hlinkClick r:id="rId3"/>
              </a:rPr>
              <a:t>https://scikit-learn.org/stable/index.html</a:t>
            </a:r>
            <a:r>
              <a:rPr lang="en" sz="2000">
                <a:solidFill>
                  <a:srgbClr val="444444"/>
                </a:solidFill>
                <a:highlight>
                  <a:srgbClr val="FFFFFF"/>
                </a:highlight>
              </a:rPr>
              <a:t>)</a:t>
            </a:r>
            <a:endParaRPr sz="2000">
              <a:solidFill>
                <a:srgbClr val="444444"/>
              </a:solidFill>
              <a:highlight>
                <a:srgbClr val="FFFFFF"/>
              </a:highlight>
            </a:endParaRPr>
          </a:p>
          <a:p>
            <a:pPr indent="0" lvl="0" marL="0" rtl="0" algn="l">
              <a:spcBef>
                <a:spcPts val="600"/>
              </a:spcBef>
              <a:spcAft>
                <a:spcPts val="0"/>
              </a:spcAft>
              <a:buNone/>
            </a:pPr>
            <a:r>
              <a:t/>
            </a:r>
            <a:endParaRPr sz="2000"/>
          </a:p>
          <a:p>
            <a:pPr indent="457200" lvl="0" marL="0" rtl="0" algn="l">
              <a:spcBef>
                <a:spcPts val="600"/>
              </a:spcBef>
              <a:spcAft>
                <a:spcPts val="0"/>
              </a:spcAft>
              <a:buNone/>
            </a:pPr>
            <a:r>
              <a:rPr lang="en" sz="2000"/>
              <a:t>This library allowed us to apply various similarity metrics to our data, like Jaccard and Cosine Similarity Scores, at rapid speeds.</a:t>
            </a:r>
            <a:endParaRPr sz="2000"/>
          </a:p>
          <a:p>
            <a:pPr indent="0" lvl="0" marL="0" rtl="0" algn="l">
              <a:spcBef>
                <a:spcPts val="600"/>
              </a:spcBef>
              <a:spcAft>
                <a:spcPts val="0"/>
              </a:spcAft>
              <a:buNone/>
            </a:pPr>
            <a:r>
              <a:t/>
            </a:r>
            <a:endParaRPr sz="2000"/>
          </a:p>
        </p:txBody>
      </p:sp>
      <p:pic>
        <p:nvPicPr>
          <p:cNvPr id="334" name="Google Shape;334;p44"/>
          <p:cNvPicPr preferRelativeResize="0"/>
          <p:nvPr/>
        </p:nvPicPr>
        <p:blipFill>
          <a:blip r:embed="rId4">
            <a:alphaModFix/>
          </a:blip>
          <a:stretch>
            <a:fillRect/>
          </a:stretch>
        </p:blipFill>
        <p:spPr>
          <a:xfrm>
            <a:off x="3547675" y="-1"/>
            <a:ext cx="2832150" cy="14891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5"/>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Numpy</a:t>
            </a:r>
            <a:r>
              <a:rPr lang="en" sz="2800"/>
              <a:t> - </a:t>
            </a:r>
            <a:endParaRPr sz="2800"/>
          </a:p>
        </p:txBody>
      </p:sp>
      <p:sp>
        <p:nvSpPr>
          <p:cNvPr id="340" name="Google Shape;340;p45"/>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p>
            <a:pPr indent="457200" lvl="0" marL="0" rtl="0" algn="l">
              <a:spcBef>
                <a:spcPts val="600"/>
              </a:spcBef>
              <a:spcAft>
                <a:spcPts val="0"/>
              </a:spcAft>
              <a:buNone/>
            </a:pPr>
            <a:r>
              <a:rPr lang="en" sz="2000"/>
              <a:t>Numpy enables numerical computing with Python. </a:t>
            </a:r>
            <a:r>
              <a:rPr lang="en" sz="1600"/>
              <a:t>(</a:t>
            </a:r>
            <a:r>
              <a:rPr lang="en" sz="1600" u="sng">
                <a:solidFill>
                  <a:schemeClr val="hlink"/>
                </a:solidFill>
                <a:hlinkClick r:id="rId3"/>
              </a:rPr>
              <a:t>https://numpy.org/about/</a:t>
            </a:r>
            <a:r>
              <a:rPr lang="en" sz="1600"/>
              <a:t>)</a:t>
            </a:r>
            <a:endParaRPr sz="2000"/>
          </a:p>
          <a:p>
            <a:pPr indent="457200" lvl="0" marL="0" rtl="0" algn="l">
              <a:spcBef>
                <a:spcPts val="600"/>
              </a:spcBef>
              <a:spcAft>
                <a:spcPts val="0"/>
              </a:spcAft>
              <a:buNone/>
            </a:pPr>
            <a:r>
              <a:t/>
            </a:r>
            <a:endParaRPr sz="2000"/>
          </a:p>
          <a:p>
            <a:pPr indent="457200" lvl="0" marL="0" rtl="0" algn="l">
              <a:spcBef>
                <a:spcPts val="600"/>
              </a:spcBef>
              <a:spcAft>
                <a:spcPts val="0"/>
              </a:spcAft>
              <a:buNone/>
            </a:pPr>
            <a:r>
              <a:rPr lang="en" sz="2000"/>
              <a:t>We incorporated Numpy to create the vectors that would represent our patents after passing through training.</a:t>
            </a:r>
            <a:endParaRPr sz="2000"/>
          </a:p>
          <a:p>
            <a:pPr indent="0" lvl="0" marL="0" rtl="0" algn="l">
              <a:spcBef>
                <a:spcPts val="600"/>
              </a:spcBef>
              <a:spcAft>
                <a:spcPts val="0"/>
              </a:spcAft>
              <a:buNone/>
            </a:pPr>
            <a:r>
              <a:rPr lang="en" sz="2000"/>
              <a:t>	</a:t>
            </a:r>
            <a:endParaRPr sz="2000"/>
          </a:p>
          <a:p>
            <a:pPr indent="0" lvl="0" marL="0" rtl="0" algn="l">
              <a:spcBef>
                <a:spcPts val="600"/>
              </a:spcBef>
              <a:spcAft>
                <a:spcPts val="0"/>
              </a:spcAft>
              <a:buNone/>
            </a:pPr>
            <a:r>
              <a:t/>
            </a:r>
            <a:endParaRPr sz="2000"/>
          </a:p>
          <a:p>
            <a:pPr indent="457200" lvl="0" marL="0" rtl="0" algn="l">
              <a:spcBef>
                <a:spcPts val="600"/>
              </a:spcBef>
              <a:spcAft>
                <a:spcPts val="0"/>
              </a:spcAft>
              <a:buNone/>
            </a:pPr>
            <a:r>
              <a:t/>
            </a:r>
            <a:endParaRPr sz="2000"/>
          </a:p>
          <a:p>
            <a:pPr indent="0" lvl="0" marL="0" rtl="0" algn="l">
              <a:spcBef>
                <a:spcPts val="600"/>
              </a:spcBef>
              <a:spcAft>
                <a:spcPts val="0"/>
              </a:spcAft>
              <a:buNone/>
            </a:pPr>
            <a:r>
              <a:t/>
            </a:r>
            <a:endParaRPr sz="2000"/>
          </a:p>
        </p:txBody>
      </p:sp>
      <p:pic>
        <p:nvPicPr>
          <p:cNvPr id="341" name="Google Shape;341;p45"/>
          <p:cNvPicPr preferRelativeResize="0"/>
          <p:nvPr/>
        </p:nvPicPr>
        <p:blipFill>
          <a:blip r:embed="rId4">
            <a:alphaModFix/>
          </a:blip>
          <a:stretch>
            <a:fillRect/>
          </a:stretch>
        </p:blipFill>
        <p:spPr>
          <a:xfrm>
            <a:off x="4571988" y="3609250"/>
            <a:ext cx="3190875" cy="14287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46"/>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NLTK</a:t>
            </a:r>
            <a:r>
              <a:rPr lang="en" sz="2800"/>
              <a:t> - </a:t>
            </a:r>
            <a:endParaRPr sz="2800"/>
          </a:p>
        </p:txBody>
      </p:sp>
      <p:sp>
        <p:nvSpPr>
          <p:cNvPr id="347" name="Google Shape;347;p46"/>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a:t>	Or Natural Language </a:t>
            </a:r>
            <a:r>
              <a:rPr lang="en" sz="2000"/>
              <a:t>Toolkit</a:t>
            </a:r>
            <a:r>
              <a:rPr lang="en" sz="2000"/>
              <a:t>, is the </a:t>
            </a:r>
            <a:r>
              <a:rPr lang="en" sz="2000">
                <a:solidFill>
                  <a:srgbClr val="000000"/>
                </a:solidFill>
                <a:highlight>
                  <a:srgbClr val="FFFFFF"/>
                </a:highlight>
              </a:rPr>
              <a:t>leading platform for building Python programs to work with human language data </a:t>
            </a:r>
            <a:r>
              <a:rPr lang="en" sz="1300"/>
              <a:t>(</a:t>
            </a:r>
            <a:r>
              <a:rPr lang="en" sz="1300" u="sng">
                <a:solidFill>
                  <a:schemeClr val="hlink"/>
                </a:solidFill>
                <a:hlinkClick r:id="rId3"/>
              </a:rPr>
              <a:t>https://www.nltk.org/</a:t>
            </a:r>
            <a:r>
              <a:rPr lang="en" sz="1300"/>
              <a:t>)</a:t>
            </a:r>
            <a:endParaRPr sz="1300"/>
          </a:p>
          <a:p>
            <a:pPr indent="0" lvl="0" marL="0" rtl="0" algn="l">
              <a:spcBef>
                <a:spcPts val="600"/>
              </a:spcBef>
              <a:spcAft>
                <a:spcPts val="0"/>
              </a:spcAft>
              <a:buNone/>
            </a:pPr>
            <a:r>
              <a:rPr lang="en" sz="2000"/>
              <a:t>	</a:t>
            </a:r>
            <a:endParaRPr sz="2000"/>
          </a:p>
          <a:p>
            <a:pPr indent="457200" lvl="0" marL="0" rtl="0" algn="l">
              <a:spcBef>
                <a:spcPts val="600"/>
              </a:spcBef>
              <a:spcAft>
                <a:spcPts val="0"/>
              </a:spcAft>
              <a:buNone/>
            </a:pPr>
            <a:r>
              <a:rPr lang="en" sz="2000"/>
              <a:t>We used NLTK, alongside our own code, to transform the patents into metadata that we can then use to calculate the			 similarity metrics.</a:t>
            </a:r>
            <a:endParaRPr sz="2000"/>
          </a:p>
          <a:p>
            <a:pPr indent="0" lvl="0" marL="0" rtl="0" algn="l">
              <a:spcBef>
                <a:spcPts val="600"/>
              </a:spcBef>
              <a:spcAft>
                <a:spcPts val="0"/>
              </a:spcAft>
              <a:buNone/>
            </a:pPr>
            <a:r>
              <a:rPr lang="en" sz="2000"/>
              <a:t>	</a:t>
            </a:r>
            <a:endParaRPr sz="2000"/>
          </a:p>
          <a:p>
            <a:pPr indent="0" lvl="0" marL="0" rtl="0" algn="l">
              <a:spcBef>
                <a:spcPts val="600"/>
              </a:spcBef>
              <a:spcAft>
                <a:spcPts val="0"/>
              </a:spcAft>
              <a:buNone/>
            </a:pPr>
            <a:r>
              <a:t/>
            </a:r>
            <a:endParaRPr sz="2000"/>
          </a:p>
          <a:p>
            <a:pPr indent="457200" lvl="0" marL="0" rtl="0" algn="l">
              <a:spcBef>
                <a:spcPts val="600"/>
              </a:spcBef>
              <a:spcAft>
                <a:spcPts val="0"/>
              </a:spcAft>
              <a:buNone/>
            </a:pPr>
            <a:r>
              <a:t/>
            </a:r>
            <a:endParaRPr sz="2000"/>
          </a:p>
          <a:p>
            <a:pPr indent="0" lvl="0" marL="0" rtl="0" algn="l">
              <a:spcBef>
                <a:spcPts val="600"/>
              </a:spcBef>
              <a:spcAft>
                <a:spcPts val="0"/>
              </a:spcAft>
              <a:buNone/>
            </a:pPr>
            <a:r>
              <a:t/>
            </a:r>
            <a:endParaRPr sz="2000"/>
          </a:p>
        </p:txBody>
      </p:sp>
      <p:pic>
        <p:nvPicPr>
          <p:cNvPr id="348" name="Google Shape;348;p46"/>
          <p:cNvPicPr preferRelativeResize="0"/>
          <p:nvPr/>
        </p:nvPicPr>
        <p:blipFill>
          <a:blip r:embed="rId4">
            <a:alphaModFix/>
          </a:blip>
          <a:stretch>
            <a:fillRect/>
          </a:stretch>
        </p:blipFill>
        <p:spPr>
          <a:xfrm>
            <a:off x="6309963" y="2779025"/>
            <a:ext cx="2047875" cy="22288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47"/>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Gensim</a:t>
            </a:r>
            <a:r>
              <a:rPr lang="en" sz="2800"/>
              <a:t> - </a:t>
            </a:r>
            <a:endParaRPr sz="2800"/>
          </a:p>
        </p:txBody>
      </p:sp>
      <p:sp>
        <p:nvSpPr>
          <p:cNvPr id="354" name="Google Shape;354;p47"/>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p>
            <a:pPr indent="457200" lvl="0" marL="0" rtl="0" algn="l">
              <a:spcBef>
                <a:spcPts val="600"/>
              </a:spcBef>
              <a:spcAft>
                <a:spcPts val="0"/>
              </a:spcAft>
              <a:buNone/>
            </a:pPr>
            <a:r>
              <a:rPr lang="en" sz="2000">
                <a:solidFill>
                  <a:srgbClr val="404040"/>
                </a:solidFill>
                <a:highlight>
                  <a:srgbClr val="FCFCFC"/>
                </a:highlight>
              </a:rPr>
              <a:t>Gensim is a free open-source Python library for representing documents as semantic vectors, as efficiently (computer-wise) and painlessly (human-wise) as possible.</a:t>
            </a:r>
            <a:r>
              <a:rPr lang="en" sz="2000"/>
              <a:t> </a:t>
            </a:r>
            <a:r>
              <a:rPr lang="en" sz="1400"/>
              <a:t>(</a:t>
            </a:r>
            <a:r>
              <a:rPr lang="en" sz="1400" u="sng">
                <a:solidFill>
                  <a:schemeClr val="hlink"/>
                </a:solidFill>
                <a:hlinkClick r:id="rId3"/>
              </a:rPr>
              <a:t>https://radimrehurek.com/gensim/intro.html</a:t>
            </a:r>
            <a:r>
              <a:rPr lang="en" sz="1400"/>
              <a:t>)</a:t>
            </a:r>
            <a:endParaRPr sz="1400"/>
          </a:p>
          <a:p>
            <a:pPr indent="457200" lvl="0" marL="0" rtl="0" algn="l">
              <a:spcBef>
                <a:spcPts val="600"/>
              </a:spcBef>
              <a:spcAft>
                <a:spcPts val="0"/>
              </a:spcAft>
              <a:buNone/>
            </a:pPr>
            <a:r>
              <a:t/>
            </a:r>
            <a:endParaRPr sz="2000"/>
          </a:p>
          <a:p>
            <a:pPr indent="457200" lvl="0" marL="0" rtl="0" algn="l">
              <a:spcBef>
                <a:spcPts val="600"/>
              </a:spcBef>
              <a:spcAft>
                <a:spcPts val="0"/>
              </a:spcAft>
              <a:buNone/>
            </a:pPr>
            <a:r>
              <a:rPr lang="en" sz="2000"/>
              <a:t>We implemented machine learning NLP tactics like Word2vec to represent the words, which we then used to create our “documents”</a:t>
            </a:r>
            <a:endParaRPr sz="2000"/>
          </a:p>
          <a:p>
            <a:pPr indent="0" lvl="0" marL="0" rtl="0" algn="l">
              <a:spcBef>
                <a:spcPts val="600"/>
              </a:spcBef>
              <a:spcAft>
                <a:spcPts val="0"/>
              </a:spcAft>
              <a:buNone/>
            </a:pPr>
            <a:r>
              <a:rPr lang="en" sz="2000"/>
              <a:t>	</a:t>
            </a:r>
            <a:endParaRPr sz="2000"/>
          </a:p>
          <a:p>
            <a:pPr indent="0" lvl="0" marL="0" rtl="0" algn="l">
              <a:spcBef>
                <a:spcPts val="600"/>
              </a:spcBef>
              <a:spcAft>
                <a:spcPts val="0"/>
              </a:spcAft>
              <a:buNone/>
            </a:pPr>
            <a:r>
              <a:t/>
            </a:r>
            <a:endParaRPr sz="2000"/>
          </a:p>
          <a:p>
            <a:pPr indent="457200" lvl="0" marL="0" rtl="0" algn="l">
              <a:spcBef>
                <a:spcPts val="600"/>
              </a:spcBef>
              <a:spcAft>
                <a:spcPts val="0"/>
              </a:spcAft>
              <a:buNone/>
            </a:pPr>
            <a:r>
              <a:t/>
            </a:r>
            <a:endParaRPr sz="2000"/>
          </a:p>
          <a:p>
            <a:pPr indent="0" lvl="0" marL="0" rtl="0" algn="l">
              <a:spcBef>
                <a:spcPts val="600"/>
              </a:spcBef>
              <a:spcAft>
                <a:spcPts val="0"/>
              </a:spcAft>
              <a:buNone/>
            </a:pPr>
            <a:r>
              <a:t/>
            </a:r>
            <a:endParaRPr sz="2000"/>
          </a:p>
        </p:txBody>
      </p:sp>
      <p:pic>
        <p:nvPicPr>
          <p:cNvPr id="355" name="Google Shape;355;p47"/>
          <p:cNvPicPr preferRelativeResize="0"/>
          <p:nvPr/>
        </p:nvPicPr>
        <p:blipFill>
          <a:blip r:embed="rId4">
            <a:alphaModFix/>
          </a:blip>
          <a:stretch>
            <a:fillRect/>
          </a:stretch>
        </p:blipFill>
        <p:spPr>
          <a:xfrm>
            <a:off x="2563525" y="89000"/>
            <a:ext cx="3476625" cy="131445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48"/>
          <p:cNvSpPr txBox="1"/>
          <p:nvPr>
            <p:ph idx="4294967295" type="ctrTitle"/>
          </p:nvPr>
        </p:nvSpPr>
        <p:spPr>
          <a:xfrm>
            <a:off x="685800" y="516542"/>
            <a:ext cx="77724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6000"/>
              <a:t>Want to learn more?</a:t>
            </a:r>
            <a:endParaRPr b="1" sz="6000"/>
          </a:p>
        </p:txBody>
      </p:sp>
      <p:sp>
        <p:nvSpPr>
          <p:cNvPr id="361" name="Google Shape;361;p48"/>
          <p:cNvSpPr txBox="1"/>
          <p:nvPr>
            <p:ph idx="4294967295" type="subTitle"/>
          </p:nvPr>
        </p:nvSpPr>
        <p:spPr>
          <a:xfrm>
            <a:off x="685800" y="1639913"/>
            <a:ext cx="6593700" cy="784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3600"/>
              <a:t>Feel free to reach out and connect with us on LinkedIn!</a:t>
            </a:r>
            <a:endParaRPr b="1" sz="3600"/>
          </a:p>
        </p:txBody>
      </p:sp>
      <p:sp>
        <p:nvSpPr>
          <p:cNvPr id="362" name="Google Shape;362;p48"/>
          <p:cNvSpPr txBox="1"/>
          <p:nvPr>
            <p:ph idx="4294967295" type="body"/>
          </p:nvPr>
        </p:nvSpPr>
        <p:spPr>
          <a:xfrm>
            <a:off x="685800" y="2927375"/>
            <a:ext cx="7772400" cy="2461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000" u="sng">
                <a:solidFill>
                  <a:schemeClr val="hlink"/>
                </a:solidFill>
                <a:hlinkClick r:id="rId3"/>
              </a:rPr>
              <a:t>Gabriel Aspir</a:t>
            </a:r>
            <a:r>
              <a:rPr lang="en"/>
              <a:t>			</a:t>
            </a:r>
            <a:r>
              <a:rPr lang="en" sz="2000" u="sng">
                <a:solidFill>
                  <a:schemeClr val="hlink"/>
                </a:solidFill>
                <a:hlinkClick r:id="rId4"/>
              </a:rPr>
              <a:t>Ephraim Meiri</a:t>
            </a:r>
            <a:r>
              <a:rPr lang="en" sz="2000" u="sng">
                <a:solidFill>
                  <a:schemeClr val="hlink"/>
                </a:solidFill>
              </a:rPr>
              <a:t> 			</a:t>
            </a:r>
            <a:r>
              <a:rPr lang="en" sz="2000" u="sng">
                <a:solidFill>
                  <a:schemeClr val="hlink"/>
                </a:solidFill>
                <a:hlinkClick r:id="rId5"/>
              </a:rPr>
              <a:t>Zach Fish</a:t>
            </a:r>
            <a:endParaRPr b="1" sz="1300" u="sng">
              <a:solidFill>
                <a:srgbClr val="7ACDE7"/>
              </a:solidFill>
              <a:highlight>
                <a:srgbClr val="F5F5F5"/>
              </a:highlight>
              <a:latin typeface="Arial"/>
              <a:ea typeface="Arial"/>
              <a:cs typeface="Arial"/>
              <a:sym typeface="Arial"/>
            </a:endParaRPr>
          </a:p>
          <a:p>
            <a:pPr indent="0" lvl="0" marL="0" rtl="0" algn="l">
              <a:lnSpc>
                <a:spcPct val="115000"/>
              </a:lnSpc>
              <a:spcBef>
                <a:spcPts val="0"/>
              </a:spcBef>
              <a:spcAft>
                <a:spcPts val="0"/>
              </a:spcAft>
              <a:buNone/>
            </a:pPr>
            <a:r>
              <a:t/>
            </a:r>
            <a:endParaRPr sz="2000" u="sng">
              <a:solidFill>
                <a:schemeClr val="hlink"/>
              </a:solidFill>
            </a:endParaRPr>
          </a:p>
          <a:p>
            <a:pPr indent="0" lvl="0" marL="0" rtl="0" algn="l">
              <a:lnSpc>
                <a:spcPct val="115000"/>
              </a:lnSpc>
              <a:spcBef>
                <a:spcPts val="0"/>
              </a:spcBef>
              <a:spcAft>
                <a:spcPts val="0"/>
              </a:spcAft>
              <a:buNone/>
            </a:pPr>
            <a:r>
              <a:t/>
            </a:r>
            <a:endParaRPr sz="2000" u="sng">
              <a:solidFill>
                <a:schemeClr val="hlink"/>
              </a:solidFill>
            </a:endParaRPr>
          </a:p>
          <a:p>
            <a:pPr indent="0" lvl="0" marL="0" rtl="0" algn="l">
              <a:spcBef>
                <a:spcPts val="600"/>
              </a:spcBef>
              <a:spcAft>
                <a:spcPts val="0"/>
              </a:spcAft>
              <a:buNone/>
            </a:pPr>
            <a:r>
              <a:t/>
            </a:r>
            <a:endParaRPr/>
          </a:p>
        </p:txBody>
      </p:sp>
      <p:sp>
        <p:nvSpPr>
          <p:cNvPr id="363" name="Google Shape;363;p48"/>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6"/>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So,</a:t>
            </a:r>
            <a:endParaRPr sz="3000"/>
          </a:p>
        </p:txBody>
      </p:sp>
      <p:sp>
        <p:nvSpPr>
          <p:cNvPr id="96" name="Google Shape;96;p16"/>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Our goal was to create a </a:t>
            </a:r>
            <a:r>
              <a:rPr b="1" lang="en"/>
              <a:t>Patent Prior Art Finder </a:t>
            </a:r>
            <a:r>
              <a:rPr lang="en"/>
              <a:t>(PPAF)</a:t>
            </a:r>
            <a:r>
              <a:rPr lang="en"/>
              <a:t> which will search through millions of patents to find the ones most similar to the user-inputted patent.</a:t>
            </a:r>
            <a:endParaRPr/>
          </a:p>
        </p:txBody>
      </p:sp>
      <p:pic>
        <p:nvPicPr>
          <p:cNvPr id="97" name="Google Shape;97;p16"/>
          <p:cNvPicPr preferRelativeResize="0"/>
          <p:nvPr/>
        </p:nvPicPr>
        <p:blipFill>
          <a:blip r:embed="rId3">
            <a:alphaModFix/>
          </a:blip>
          <a:stretch>
            <a:fillRect/>
          </a:stretch>
        </p:blipFill>
        <p:spPr>
          <a:xfrm>
            <a:off x="1826650" y="2640650"/>
            <a:ext cx="2381250" cy="1905000"/>
          </a:xfrm>
          <a:prstGeom prst="rect">
            <a:avLst/>
          </a:prstGeom>
          <a:noFill/>
          <a:ln>
            <a:noFill/>
          </a:ln>
        </p:spPr>
      </p:pic>
      <p:pic>
        <p:nvPicPr>
          <p:cNvPr id="98" name="Google Shape;98;p16"/>
          <p:cNvPicPr preferRelativeResize="0"/>
          <p:nvPr/>
        </p:nvPicPr>
        <p:blipFill>
          <a:blip r:embed="rId4">
            <a:alphaModFix/>
          </a:blip>
          <a:stretch>
            <a:fillRect/>
          </a:stretch>
        </p:blipFill>
        <p:spPr>
          <a:xfrm>
            <a:off x="4882863" y="2669225"/>
            <a:ext cx="2466975" cy="18478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7"/>
          <p:cNvSpPr txBox="1"/>
          <p:nvPr>
            <p:ph type="title"/>
          </p:nvPr>
        </p:nvSpPr>
        <p:spPr>
          <a:xfrm>
            <a:off x="720550" y="911595"/>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Q. </a:t>
            </a:r>
            <a:r>
              <a:rPr lang="en" sz="2800"/>
              <a:t>Why would someone want to know which patents are most </a:t>
            </a:r>
            <a:r>
              <a:rPr lang="en" sz="2800"/>
              <a:t>similar</a:t>
            </a:r>
            <a:r>
              <a:rPr lang="en" sz="2800"/>
              <a:t> to a given patent?</a:t>
            </a:r>
            <a:endParaRPr sz="2800"/>
          </a:p>
        </p:txBody>
      </p:sp>
      <p:pic>
        <p:nvPicPr>
          <p:cNvPr descr="Why is it so bad to ask 'why?' &gt; Keesler Air Force Base &gt; Display" id="104" name="Google Shape;104;p17"/>
          <p:cNvPicPr preferRelativeResize="0"/>
          <p:nvPr/>
        </p:nvPicPr>
        <p:blipFill>
          <a:blip r:embed="rId3">
            <a:alphaModFix/>
          </a:blip>
          <a:stretch>
            <a:fillRect/>
          </a:stretch>
        </p:blipFill>
        <p:spPr>
          <a:xfrm>
            <a:off x="2656388" y="1786725"/>
            <a:ext cx="3831225" cy="2485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8"/>
          <p:cNvSpPr txBox="1"/>
          <p:nvPr>
            <p:ph type="title"/>
          </p:nvPr>
        </p:nvSpPr>
        <p:spPr>
          <a:xfrm>
            <a:off x="786150" y="319195"/>
            <a:ext cx="7571700" cy="702600"/>
          </a:xfrm>
          <a:prstGeom prst="rect">
            <a:avLst/>
          </a:prstGeom>
        </p:spPr>
        <p:txBody>
          <a:bodyPr anchorCtr="0" anchor="b" bIns="91425" lIns="91425" spcFirstLastPara="1" rIns="91425" wrap="square" tIns="91425">
            <a:noAutofit/>
          </a:bodyPr>
          <a:lstStyle/>
          <a:p>
            <a:pPr indent="0" lvl="0" marL="0" rtl="0" algn="l">
              <a:spcBef>
                <a:spcPts val="600"/>
              </a:spcBef>
              <a:spcAft>
                <a:spcPts val="0"/>
              </a:spcAft>
              <a:buNone/>
            </a:pPr>
            <a:r>
              <a:rPr lang="en" sz="2800"/>
              <a:t>A.</a:t>
            </a:r>
            <a:r>
              <a:rPr lang="en" sz="2800"/>
              <a:t>This is where</a:t>
            </a:r>
            <a:endParaRPr sz="2800"/>
          </a:p>
        </p:txBody>
      </p:sp>
      <p:pic>
        <p:nvPicPr>
          <p:cNvPr id="110" name="Google Shape;110;p18"/>
          <p:cNvPicPr preferRelativeResize="0"/>
          <p:nvPr/>
        </p:nvPicPr>
        <p:blipFill>
          <a:blip r:embed="rId3">
            <a:alphaModFix/>
          </a:blip>
          <a:stretch>
            <a:fillRect/>
          </a:stretch>
        </p:blipFill>
        <p:spPr>
          <a:xfrm>
            <a:off x="2687438" y="1246575"/>
            <a:ext cx="3769125" cy="2508150"/>
          </a:xfrm>
          <a:prstGeom prst="rect">
            <a:avLst/>
          </a:prstGeom>
          <a:noFill/>
          <a:ln>
            <a:noFill/>
          </a:ln>
        </p:spPr>
      </p:pic>
      <p:sp>
        <p:nvSpPr>
          <p:cNvPr id="111" name="Google Shape;111;p18"/>
          <p:cNvSpPr txBox="1"/>
          <p:nvPr>
            <p:ph type="title"/>
          </p:nvPr>
        </p:nvSpPr>
        <p:spPr>
          <a:xfrm>
            <a:off x="5937275" y="3979495"/>
            <a:ext cx="7571700" cy="702600"/>
          </a:xfrm>
          <a:prstGeom prst="rect">
            <a:avLst/>
          </a:prstGeom>
        </p:spPr>
        <p:txBody>
          <a:bodyPr anchorCtr="0" anchor="b" bIns="91425" lIns="91425" spcFirstLastPara="1" rIns="91425" wrap="square" tIns="91425">
            <a:noAutofit/>
          </a:bodyPr>
          <a:lstStyle/>
          <a:p>
            <a:pPr indent="0" lvl="0" marL="0" rtl="0" algn="l">
              <a:spcBef>
                <a:spcPts val="600"/>
              </a:spcBef>
              <a:spcAft>
                <a:spcPts val="0"/>
              </a:spcAft>
              <a:buNone/>
            </a:pPr>
            <a:r>
              <a:rPr lang="en" sz="2800"/>
              <a:t>comes in!</a:t>
            </a:r>
            <a:endParaRPr sz="2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9"/>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600"/>
              </a:spcBef>
              <a:spcAft>
                <a:spcPts val="0"/>
              </a:spcAft>
              <a:buNone/>
            </a:pPr>
            <a:r>
              <a:rPr lang="en" sz="2800"/>
              <a:t>Some Answers - </a:t>
            </a:r>
            <a:endParaRPr sz="2800"/>
          </a:p>
        </p:txBody>
      </p:sp>
      <p:sp>
        <p:nvSpPr>
          <p:cNvPr id="117" name="Google Shape;117;p19"/>
          <p:cNvSpPr txBox="1"/>
          <p:nvPr>
            <p:ph idx="1" type="body"/>
          </p:nvPr>
        </p:nvSpPr>
        <p:spPr>
          <a:xfrm>
            <a:off x="786150" y="1087325"/>
            <a:ext cx="7571700" cy="3573600"/>
          </a:xfrm>
          <a:prstGeom prst="rect">
            <a:avLst/>
          </a:prstGeom>
        </p:spPr>
        <p:txBody>
          <a:bodyPr anchorCtr="0" anchor="t" bIns="91425" lIns="91425" spcFirstLastPara="1" rIns="91425" wrap="square" tIns="91425">
            <a:noAutofit/>
          </a:bodyPr>
          <a:lstStyle/>
          <a:p>
            <a:pPr indent="-355600" lvl="0" marL="457200" rtl="0" algn="l">
              <a:spcBef>
                <a:spcPts val="600"/>
              </a:spcBef>
              <a:spcAft>
                <a:spcPts val="0"/>
              </a:spcAft>
              <a:buSzPts val="2000"/>
              <a:buAutoNum type="arabicPeriod"/>
            </a:pPr>
            <a:r>
              <a:rPr lang="en" sz="2000"/>
              <a:t>To make sure that you wouldn’t get sued for patent infringement if your patent is too similar to somebody else’s, or</a:t>
            </a:r>
            <a:endParaRPr sz="2000"/>
          </a:p>
          <a:p>
            <a:pPr indent="0" lvl="0" marL="457200" rtl="0" algn="l">
              <a:spcBef>
                <a:spcPts val="600"/>
              </a:spcBef>
              <a:spcAft>
                <a:spcPts val="0"/>
              </a:spcAft>
              <a:buNone/>
            </a:pPr>
            <a:r>
              <a:t/>
            </a:r>
            <a:endParaRPr sz="2000"/>
          </a:p>
          <a:p>
            <a:pPr indent="-355600" lvl="0" marL="457200" rtl="0" algn="l">
              <a:spcBef>
                <a:spcPts val="600"/>
              </a:spcBef>
              <a:spcAft>
                <a:spcPts val="0"/>
              </a:spcAft>
              <a:buSzPts val="2000"/>
              <a:buAutoNum type="arabicPeriod"/>
            </a:pPr>
            <a:r>
              <a:rPr lang="en" sz="2000"/>
              <a:t>If you or your company are what they call “Patent Trolls”, you could use this to find out which patents are most similar to patents in a portfolio you’ve acquired, and go after the owners’ products for financial gain. </a:t>
            </a:r>
            <a:r>
              <a:rPr lang="en" sz="1700"/>
              <a:t>(Note: please don’t do this!)</a:t>
            </a:r>
            <a:endParaRPr sz="2100"/>
          </a:p>
        </p:txBody>
      </p:sp>
      <p:pic>
        <p:nvPicPr>
          <p:cNvPr descr="Sorry Card Not Cool Greeting Cards Paper &amp; Party Supplies delage.com.br" id="118" name="Google Shape;118;p19"/>
          <p:cNvPicPr preferRelativeResize="0"/>
          <p:nvPr/>
        </p:nvPicPr>
        <p:blipFill>
          <a:blip r:embed="rId3">
            <a:alphaModFix/>
          </a:blip>
          <a:stretch>
            <a:fillRect/>
          </a:stretch>
        </p:blipFill>
        <p:spPr>
          <a:xfrm>
            <a:off x="2746750" y="3585562"/>
            <a:ext cx="1825250" cy="1404050"/>
          </a:xfrm>
          <a:prstGeom prst="rect">
            <a:avLst/>
          </a:prstGeom>
          <a:noFill/>
          <a:ln>
            <a:noFill/>
          </a:ln>
        </p:spPr>
      </p:pic>
      <p:pic>
        <p:nvPicPr>
          <p:cNvPr descr="327 SERIOUSLY NOT COOL | scottpatt" id="119" name="Google Shape;119;p19"/>
          <p:cNvPicPr preferRelativeResize="0"/>
          <p:nvPr/>
        </p:nvPicPr>
        <p:blipFill rotWithShape="1">
          <a:blip r:embed="rId4">
            <a:alphaModFix/>
          </a:blip>
          <a:srcRect b="18167" l="18969" r="18795" t="13712"/>
          <a:stretch/>
        </p:blipFill>
        <p:spPr>
          <a:xfrm>
            <a:off x="5992300" y="3563100"/>
            <a:ext cx="1021075" cy="1448975"/>
          </a:xfrm>
          <a:prstGeom prst="rect">
            <a:avLst/>
          </a:prstGeom>
          <a:noFill/>
          <a:ln>
            <a:noFill/>
          </a:ln>
        </p:spPr>
      </p:pic>
      <p:pic>
        <p:nvPicPr>
          <p:cNvPr descr="Cool! - Photos | Facebook" id="120" name="Google Shape;120;p19"/>
          <p:cNvPicPr preferRelativeResize="0"/>
          <p:nvPr/>
        </p:nvPicPr>
        <p:blipFill>
          <a:blip r:embed="rId5">
            <a:alphaModFix/>
          </a:blip>
          <a:stretch>
            <a:fillRect/>
          </a:stretch>
        </p:blipFill>
        <p:spPr>
          <a:xfrm>
            <a:off x="3847525" y="106863"/>
            <a:ext cx="1105125" cy="1105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0"/>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600"/>
              </a:spcBef>
              <a:spcAft>
                <a:spcPts val="0"/>
              </a:spcAft>
              <a:buNone/>
            </a:pPr>
            <a:r>
              <a:rPr lang="en" sz="2800"/>
              <a:t>Some more answers - </a:t>
            </a:r>
            <a:endParaRPr sz="2800"/>
          </a:p>
        </p:txBody>
      </p:sp>
      <p:sp>
        <p:nvSpPr>
          <p:cNvPr id="126" name="Google Shape;126;p20"/>
          <p:cNvSpPr txBox="1"/>
          <p:nvPr>
            <p:ph idx="1" type="body"/>
          </p:nvPr>
        </p:nvSpPr>
        <p:spPr>
          <a:xfrm>
            <a:off x="425950" y="1185575"/>
            <a:ext cx="7571700" cy="3573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a:t>3. </a:t>
            </a:r>
            <a:r>
              <a:rPr lang="en" sz="2000">
                <a:solidFill>
                  <a:srgbClr val="3C4043"/>
                </a:solidFill>
                <a:highlight>
                  <a:srgbClr val="FFFFFF"/>
                </a:highlight>
              </a:rPr>
              <a:t>You might want to cite prior art, if your work builds on top of existing technologies, or</a:t>
            </a:r>
            <a:endParaRPr sz="2000">
              <a:solidFill>
                <a:srgbClr val="3C4043"/>
              </a:solidFill>
              <a:highlight>
                <a:srgbClr val="FFFFFF"/>
              </a:highlight>
            </a:endParaRPr>
          </a:p>
          <a:p>
            <a:pPr indent="0" lvl="0" marL="0" rtl="0" algn="l">
              <a:spcBef>
                <a:spcPts val="600"/>
              </a:spcBef>
              <a:spcAft>
                <a:spcPts val="0"/>
              </a:spcAft>
              <a:buNone/>
            </a:pPr>
            <a:r>
              <a:t/>
            </a:r>
            <a:endParaRPr sz="2000">
              <a:solidFill>
                <a:srgbClr val="3C4043"/>
              </a:solidFill>
              <a:highlight>
                <a:srgbClr val="FFFFFF"/>
              </a:highlight>
              <a:latin typeface="Roboto Slab"/>
              <a:ea typeface="Roboto Slab"/>
              <a:cs typeface="Roboto Slab"/>
              <a:sym typeface="Roboto Slab"/>
            </a:endParaRPr>
          </a:p>
          <a:p>
            <a:pPr indent="0" lvl="0" marL="0" rtl="0" algn="l">
              <a:spcBef>
                <a:spcPts val="600"/>
              </a:spcBef>
              <a:spcAft>
                <a:spcPts val="0"/>
              </a:spcAft>
              <a:buNone/>
            </a:pPr>
            <a:r>
              <a:rPr lang="en" sz="2000">
                <a:solidFill>
                  <a:srgbClr val="3C4043"/>
                </a:solidFill>
                <a:highlight>
                  <a:srgbClr val="FFFFFF"/>
                </a:highlight>
              </a:rPr>
              <a:t>4. If you need some good defense when being sued for patent infringement by a troll...</a:t>
            </a:r>
            <a:endParaRPr sz="2000">
              <a:solidFill>
                <a:srgbClr val="3C4043"/>
              </a:solidFill>
              <a:highlight>
                <a:srgbClr val="FFFFFF"/>
              </a:highlight>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600"/>
              </a:spcBef>
              <a:spcAft>
                <a:spcPts val="0"/>
              </a:spcAft>
              <a:buNone/>
            </a:pPr>
            <a:r>
              <a:t/>
            </a:r>
            <a:endParaRPr sz="2100"/>
          </a:p>
        </p:txBody>
      </p:sp>
      <p:pic>
        <p:nvPicPr>
          <p:cNvPr id="127" name="Google Shape;127;p20"/>
          <p:cNvPicPr preferRelativeResize="0"/>
          <p:nvPr/>
        </p:nvPicPr>
        <p:blipFill>
          <a:blip r:embed="rId3">
            <a:alphaModFix/>
          </a:blip>
          <a:stretch>
            <a:fillRect/>
          </a:stretch>
        </p:blipFill>
        <p:spPr>
          <a:xfrm>
            <a:off x="5553497" y="2777250"/>
            <a:ext cx="1661828" cy="1661800"/>
          </a:xfrm>
          <a:prstGeom prst="rect">
            <a:avLst/>
          </a:prstGeom>
          <a:noFill/>
          <a:ln>
            <a:noFill/>
          </a:ln>
        </p:spPr>
      </p:pic>
      <p:pic>
        <p:nvPicPr>
          <p:cNvPr id="128" name="Google Shape;128;p20"/>
          <p:cNvPicPr preferRelativeResize="0"/>
          <p:nvPr/>
        </p:nvPicPr>
        <p:blipFill rotWithShape="1">
          <a:blip r:embed="rId4">
            <a:alphaModFix/>
          </a:blip>
          <a:srcRect b="11576" l="18774" r="18580" t="10886"/>
          <a:stretch/>
        </p:blipFill>
        <p:spPr>
          <a:xfrm>
            <a:off x="3540537" y="2777250"/>
            <a:ext cx="1342525" cy="16618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1"/>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Us:</a:t>
            </a:r>
            <a:endParaRPr/>
          </a:p>
          <a:p>
            <a:pPr indent="0" lvl="0" marL="0" rtl="0" algn="l">
              <a:spcBef>
                <a:spcPts val="0"/>
              </a:spcBef>
              <a:spcAft>
                <a:spcPts val="0"/>
              </a:spcAft>
              <a:buNone/>
            </a:pPr>
            <a:r>
              <a:t/>
            </a:r>
            <a:endParaRPr/>
          </a:p>
        </p:txBody>
      </p:sp>
      <p:sp>
        <p:nvSpPr>
          <p:cNvPr id="134" name="Google Shape;134;p21"/>
          <p:cNvSpPr txBox="1"/>
          <p:nvPr>
            <p:ph idx="1" type="body"/>
          </p:nvPr>
        </p:nvSpPr>
        <p:spPr>
          <a:xfrm>
            <a:off x="786175" y="708900"/>
            <a:ext cx="2419800" cy="3725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t>Gabriel Aspir</a:t>
            </a:r>
            <a:endParaRPr b="1"/>
          </a:p>
          <a:p>
            <a:pPr indent="0" lvl="0" marL="0" rtl="0" algn="l">
              <a:spcBef>
                <a:spcPts val="600"/>
              </a:spcBef>
              <a:spcAft>
                <a:spcPts val="0"/>
              </a:spcAft>
              <a:buNone/>
            </a:pPr>
            <a:r>
              <a:rPr lang="en" sz="1500"/>
              <a:t>Hey! I’m</a:t>
            </a:r>
            <a:r>
              <a:rPr lang="en" sz="1500"/>
              <a:t> a rising junior at Yeshiva University and have </a:t>
            </a:r>
            <a:r>
              <a:rPr lang="en" sz="1500"/>
              <a:t>successfully</a:t>
            </a:r>
            <a:r>
              <a:rPr lang="en" sz="1500"/>
              <a:t> completed my first year of Computer Science courses. When I’m not coding or studying for my psych courses (my other love), I enjoy eating (who doesn’t?) and working it all off </a:t>
            </a:r>
            <a:r>
              <a:rPr lang="en" sz="1500"/>
              <a:t>afterwards</a:t>
            </a:r>
            <a:r>
              <a:rPr lang="en" sz="1500"/>
              <a:t>.</a:t>
            </a:r>
            <a:endParaRPr sz="1500"/>
          </a:p>
          <a:p>
            <a:pPr indent="0" lvl="0" marL="0" rtl="0" algn="l">
              <a:spcBef>
                <a:spcPts val="600"/>
              </a:spcBef>
              <a:spcAft>
                <a:spcPts val="0"/>
              </a:spcAft>
              <a:buNone/>
            </a:pPr>
            <a:r>
              <a:rPr lang="en" sz="1500"/>
              <a:t>LinkedIn:</a:t>
            </a:r>
            <a:endParaRPr sz="1500"/>
          </a:p>
          <a:p>
            <a:pPr indent="0" lvl="0" marL="0" rtl="0" algn="l">
              <a:lnSpc>
                <a:spcPct val="115000"/>
              </a:lnSpc>
              <a:spcBef>
                <a:spcPts val="0"/>
              </a:spcBef>
              <a:spcAft>
                <a:spcPts val="0"/>
              </a:spcAft>
              <a:buNone/>
            </a:pPr>
            <a:r>
              <a:rPr lang="en" sz="1500" u="sng">
                <a:solidFill>
                  <a:schemeClr val="accent1"/>
                </a:solidFill>
                <a:hlinkClick r:id="rId3">
                  <a:extLst>
                    <a:ext uri="{A12FA001-AC4F-418D-AE19-62706E023703}">
                      <ahyp:hlinkClr val="tx"/>
                    </a:ext>
                  </a:extLst>
                </a:hlinkClick>
              </a:rPr>
              <a:t>Gabriel Aspir</a:t>
            </a:r>
            <a:endParaRPr sz="1000"/>
          </a:p>
        </p:txBody>
      </p:sp>
      <p:sp>
        <p:nvSpPr>
          <p:cNvPr id="135" name="Google Shape;135;p21"/>
          <p:cNvSpPr txBox="1"/>
          <p:nvPr>
            <p:ph idx="2" type="body"/>
          </p:nvPr>
        </p:nvSpPr>
        <p:spPr>
          <a:xfrm>
            <a:off x="3330000" y="708900"/>
            <a:ext cx="2419800" cy="3899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t>Zach Fish</a:t>
            </a:r>
            <a:endParaRPr b="1"/>
          </a:p>
          <a:p>
            <a:pPr indent="0" lvl="0" marL="0" rtl="0" algn="l">
              <a:spcBef>
                <a:spcPts val="600"/>
              </a:spcBef>
              <a:spcAft>
                <a:spcPts val="0"/>
              </a:spcAft>
              <a:buNone/>
            </a:pPr>
            <a:r>
              <a:rPr lang="en" sz="1500"/>
              <a:t>I am rising junior at Yeshiva University, planning on  graduating May 2023. In addition to  dedicating my life at the moment to Leetcode, my hobbies include graphic design, basketball, and longboarding. </a:t>
            </a:r>
            <a:endParaRPr sz="1500"/>
          </a:p>
          <a:p>
            <a:pPr indent="0" lvl="0" marL="0" rtl="0" algn="l">
              <a:spcBef>
                <a:spcPts val="600"/>
              </a:spcBef>
              <a:spcAft>
                <a:spcPts val="0"/>
              </a:spcAft>
              <a:buNone/>
            </a:pPr>
            <a:r>
              <a:t/>
            </a:r>
            <a:endParaRPr sz="1500"/>
          </a:p>
          <a:p>
            <a:pPr indent="0" lvl="0" marL="0" rtl="0" algn="l">
              <a:spcBef>
                <a:spcPts val="600"/>
              </a:spcBef>
              <a:spcAft>
                <a:spcPts val="0"/>
              </a:spcAft>
              <a:buNone/>
            </a:pPr>
            <a:r>
              <a:t/>
            </a:r>
            <a:endParaRPr sz="1500"/>
          </a:p>
          <a:p>
            <a:pPr indent="0" lvl="0" marL="0" rtl="0" algn="l">
              <a:spcBef>
                <a:spcPts val="600"/>
              </a:spcBef>
              <a:spcAft>
                <a:spcPts val="0"/>
              </a:spcAft>
              <a:buNone/>
            </a:pPr>
            <a:r>
              <a:rPr lang="en" sz="1500"/>
              <a:t>Website: </a:t>
            </a:r>
            <a:endParaRPr sz="1500"/>
          </a:p>
          <a:p>
            <a:pPr indent="0" lvl="0" marL="0" rtl="0" algn="l">
              <a:spcBef>
                <a:spcPts val="600"/>
              </a:spcBef>
              <a:spcAft>
                <a:spcPts val="0"/>
              </a:spcAft>
              <a:buNone/>
            </a:pPr>
            <a:r>
              <a:rPr lang="en" sz="1500" u="sng">
                <a:solidFill>
                  <a:schemeClr val="hlink"/>
                </a:solidFill>
                <a:hlinkClick r:id="rId4"/>
              </a:rPr>
              <a:t>www.zachary.fish</a:t>
            </a:r>
            <a:endParaRPr sz="1500"/>
          </a:p>
          <a:p>
            <a:pPr indent="0" lvl="0" marL="0" rtl="0" algn="l">
              <a:spcBef>
                <a:spcPts val="600"/>
              </a:spcBef>
              <a:spcAft>
                <a:spcPts val="0"/>
              </a:spcAft>
              <a:buNone/>
            </a:pPr>
            <a:r>
              <a:t/>
            </a:r>
            <a:endParaRPr sz="1500"/>
          </a:p>
          <a:p>
            <a:pPr indent="0" lvl="0" marL="0" rtl="0" algn="l">
              <a:spcBef>
                <a:spcPts val="600"/>
              </a:spcBef>
              <a:spcAft>
                <a:spcPts val="0"/>
              </a:spcAft>
              <a:buNone/>
            </a:pPr>
            <a:r>
              <a:t/>
            </a:r>
            <a:endParaRPr sz="1500"/>
          </a:p>
          <a:p>
            <a:pPr indent="0" lvl="0" marL="0" rtl="0" algn="l">
              <a:spcBef>
                <a:spcPts val="600"/>
              </a:spcBef>
              <a:spcAft>
                <a:spcPts val="0"/>
              </a:spcAft>
              <a:buNone/>
            </a:pPr>
            <a:r>
              <a:t/>
            </a:r>
            <a:endParaRPr sz="1500"/>
          </a:p>
        </p:txBody>
      </p:sp>
      <p:sp>
        <p:nvSpPr>
          <p:cNvPr id="136" name="Google Shape;136;p21"/>
          <p:cNvSpPr txBox="1"/>
          <p:nvPr>
            <p:ph idx="3" type="body"/>
          </p:nvPr>
        </p:nvSpPr>
        <p:spPr>
          <a:xfrm>
            <a:off x="5873834" y="708900"/>
            <a:ext cx="2419800" cy="3725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t>Ephraim Meiri</a:t>
            </a:r>
            <a:endParaRPr b="1"/>
          </a:p>
          <a:p>
            <a:pPr indent="0" lvl="0" marL="0" rtl="0" algn="l">
              <a:spcBef>
                <a:spcPts val="600"/>
              </a:spcBef>
              <a:spcAft>
                <a:spcPts val="0"/>
              </a:spcAft>
              <a:buNone/>
            </a:pPr>
            <a:r>
              <a:rPr lang="en" sz="1500"/>
              <a:t>Rising sophomore at YU, thankful for Java and have come to terms with all other documentation. Other interests include traditional and academic Jewish Studies. I am also an aspiring ametuer librarian and keep an eye out for interesting digital humanities projects like </a:t>
            </a:r>
            <a:r>
              <a:rPr lang="en" sz="1500" u="sng">
                <a:hlinkClick r:id="rId5"/>
              </a:rPr>
              <a:t>Dicta</a:t>
            </a:r>
            <a:r>
              <a:rPr lang="en" sz="1500"/>
              <a:t>, </a:t>
            </a:r>
            <a:r>
              <a:rPr lang="en" sz="1500" u="sng">
                <a:hlinkClick r:id="rId6"/>
              </a:rPr>
              <a:t>Tikkoun-sofrim</a:t>
            </a:r>
            <a:r>
              <a:rPr lang="en" sz="1500"/>
              <a:t>, and </a:t>
            </a:r>
            <a:r>
              <a:rPr lang="en" sz="1500" u="sng">
                <a:hlinkClick r:id="rId7"/>
              </a:rPr>
              <a:t>SageBook</a:t>
            </a:r>
            <a:r>
              <a:rPr lang="en" sz="1500"/>
              <a:t>.</a:t>
            </a:r>
            <a:endParaRPr sz="1500"/>
          </a:p>
          <a:p>
            <a:pPr indent="0" lvl="0" marL="0" rtl="0" algn="l">
              <a:spcBef>
                <a:spcPts val="600"/>
              </a:spcBef>
              <a:spcAft>
                <a:spcPts val="0"/>
              </a:spcAft>
              <a:buNone/>
            </a:pPr>
            <a:r>
              <a:rPr lang="en" sz="1500" u="sng">
                <a:solidFill>
                  <a:schemeClr val="hlink"/>
                </a:solidFill>
                <a:hlinkClick r:id="rId8"/>
              </a:rPr>
              <a:t>My LinkedIn</a:t>
            </a:r>
            <a:endParaRPr sz="1500"/>
          </a:p>
          <a:p>
            <a:pPr indent="0" lvl="0" marL="0" rtl="0" algn="l">
              <a:spcBef>
                <a:spcPts val="600"/>
              </a:spcBef>
              <a:spcAft>
                <a:spcPts val="0"/>
              </a:spcAft>
              <a:buNone/>
            </a:pPr>
            <a:r>
              <a:t/>
            </a:r>
            <a:endParaRPr/>
          </a:p>
        </p:txBody>
      </p:sp>
      <p:sp>
        <p:nvSpPr>
          <p:cNvPr id="137" name="Google Shape;137;p21"/>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38" name="Google Shape;138;p21"/>
          <p:cNvPicPr preferRelativeResize="0"/>
          <p:nvPr/>
        </p:nvPicPr>
        <p:blipFill rotWithShape="1">
          <a:blip r:embed="rId9">
            <a:alphaModFix/>
          </a:blip>
          <a:srcRect b="40235" l="39371" r="18775" t="19232"/>
          <a:stretch/>
        </p:blipFill>
        <p:spPr>
          <a:xfrm>
            <a:off x="1984525" y="3657625"/>
            <a:ext cx="737400" cy="999900"/>
          </a:xfrm>
          <a:prstGeom prst="ellipse">
            <a:avLst/>
          </a:prstGeom>
          <a:noFill/>
          <a:ln cap="flat" cmpd="sng" w="9525">
            <a:solidFill>
              <a:schemeClr val="dk2"/>
            </a:solidFill>
            <a:prstDash val="solid"/>
            <a:round/>
            <a:headEnd len="sm" w="sm" type="none"/>
            <a:tailEnd len="sm" w="sm" type="none"/>
          </a:ln>
        </p:spPr>
      </p:pic>
      <p:pic>
        <p:nvPicPr>
          <p:cNvPr id="139" name="Google Shape;139;p21"/>
          <p:cNvPicPr preferRelativeResize="0"/>
          <p:nvPr/>
        </p:nvPicPr>
        <p:blipFill rotWithShape="1">
          <a:blip r:embed="rId10">
            <a:alphaModFix/>
          </a:blip>
          <a:srcRect b="0" l="27638" r="23172" t="0"/>
          <a:stretch/>
        </p:blipFill>
        <p:spPr>
          <a:xfrm>
            <a:off x="4945500" y="3657625"/>
            <a:ext cx="737400" cy="999900"/>
          </a:xfrm>
          <a:prstGeom prst="ellipse">
            <a:avLst/>
          </a:prstGeom>
          <a:noFill/>
          <a:ln cap="flat" cmpd="sng" w="9525">
            <a:solidFill>
              <a:schemeClr val="dk2"/>
            </a:solidFill>
            <a:prstDash val="solid"/>
            <a:round/>
            <a:headEnd len="sm" w="sm" type="none"/>
            <a:tailEnd len="sm" w="sm" type="none"/>
          </a:ln>
        </p:spPr>
      </p:pic>
      <p:pic>
        <p:nvPicPr>
          <p:cNvPr id="140" name="Google Shape;140;p21"/>
          <p:cNvPicPr preferRelativeResize="0"/>
          <p:nvPr/>
        </p:nvPicPr>
        <p:blipFill rotWithShape="1">
          <a:blip r:embed="rId11">
            <a:alphaModFix/>
          </a:blip>
          <a:srcRect b="48564" l="37675" r="34199" t="22831"/>
          <a:stretch/>
        </p:blipFill>
        <p:spPr>
          <a:xfrm>
            <a:off x="8098800" y="3657625"/>
            <a:ext cx="737400" cy="999900"/>
          </a:xfrm>
          <a:prstGeom prst="ellipse">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ordelia template">
  <a:themeElements>
    <a:clrScheme name="Custom 347">
      <a:dk1>
        <a:srgbClr val="263238"/>
      </a:dk1>
      <a:lt1>
        <a:srgbClr val="FFFFFF"/>
      </a:lt1>
      <a:dk2>
        <a:srgbClr val="607D8B"/>
      </a:dk2>
      <a:lt2>
        <a:srgbClr val="ECEFF1"/>
      </a:lt2>
      <a:accent1>
        <a:srgbClr val="0091EA"/>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